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Lst>
  <p:sldSz cy="6858000" cx="12192000"/>
  <p:notesSz cx="6858000" cy="9144000"/>
  <p:embeddedFontLst>
    <p:embeddedFont>
      <p:font typeface="Encode Sans"/>
      <p:regular r:id="rId13"/>
      <p:bold r:id="rId14"/>
    </p:embeddedFont>
    <p:embeddedFont>
      <p:font typeface="Encode Sans ExtraBold"/>
      <p:bold r:id="rId15"/>
    </p:embeddedFont>
    <p:embeddedFont>
      <p:font typeface="Encode Sans Medium"/>
      <p:regular r:id="rId16"/>
      <p:bold r:id="rId1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3840">
          <p15:clr>
            <a:srgbClr val="000000"/>
          </p15:clr>
        </p15:guide>
      </p15:sldGuideLst>
    </p:ext>
    <p:ext uri="GoogleSlidesCustomDataVersion2">
      <go:slidesCustomData xmlns:go="http://customooxmlschemas.google.com/" r:id="rId18" roundtripDataSignature="AMtx7mjKOHeQ15WSuU8NQn4hcfVyrsEUm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EncodeSans-regular.fntdata"/><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EncodeSansExtraBold-bold.fntdata"/><Relationship Id="rId14" Type="http://schemas.openxmlformats.org/officeDocument/2006/relationships/font" Target="fonts/EncodeSans-bold.fntdata"/><Relationship Id="rId17" Type="http://schemas.openxmlformats.org/officeDocument/2006/relationships/font" Target="fonts/EncodeSansMedium-bold.fntdata"/><Relationship Id="rId16" Type="http://schemas.openxmlformats.org/officeDocument/2006/relationships/font" Target="fonts/EncodeSansMedium-regular.fntdata"/><Relationship Id="rId5" Type="http://schemas.openxmlformats.org/officeDocument/2006/relationships/notesMaster" Target="notesMasters/notesMaster1.xml"/><Relationship Id="rId6" Type="http://schemas.openxmlformats.org/officeDocument/2006/relationships/slide" Target="slides/slide1.xml"/><Relationship Id="rId18" Type="http://customschemas.google.com/relationships/presentationmetadata" Target="metadata"/><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4" name="Google Shape;4;n"/>
          <p:cNvSpPr txBox="1"/>
          <p:nvPr>
            <p:ph idx="10" type="dt"/>
          </p:nvPr>
        </p:nvSpPr>
        <p:spPr>
          <a:xfrm>
            <a:off x="3884612" y="0"/>
            <a:ext cx="2971800" cy="4572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5" name="Google Shape;5;n"/>
          <p:cNvSpPr/>
          <p:nvPr>
            <p:ph idx="3"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7" name="Google Shape;7;n"/>
          <p:cNvSpPr txBox="1"/>
          <p:nvPr>
            <p:ph idx="11" type="ftr"/>
          </p:nvPr>
        </p:nvSpPr>
        <p:spPr>
          <a:xfrm>
            <a:off x="0" y="8685212"/>
            <a:ext cx="29718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Calibri"/>
                <a:ea typeface="Calibri"/>
                <a:cs typeface="Calibri"/>
                <a:sym typeface="Calibri"/>
              </a:defRPr>
            </a:lvl9pPr>
          </a:lstStyle>
          <a:p/>
        </p:txBody>
      </p:sp>
      <p:sp>
        <p:nvSpPr>
          <p:cNvPr id="8" name="Google Shape;8;n"/>
          <p:cNvSpPr txBox="1"/>
          <p:nvPr>
            <p:ph idx="12" type="sldNum"/>
          </p:nvPr>
        </p:nvSpPr>
        <p:spPr>
          <a:xfrm>
            <a:off x="3884612" y="8685212"/>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400" u="none" cap="none" strike="noStrike">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25d816b6f2a_2_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6" name="Google Shape;86;g25d816b6f2a_2_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g25d816b6f2a_2_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g25d816b6f2a_2_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25d816b6f2a_2_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g25d816b6f2a_2_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5d816b6f2a_2_4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g25d816b6f2a_2_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8" name="Google Shape;128;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0" name="Shape 140"/>
        <p:cNvGrpSpPr/>
        <p:nvPr/>
      </p:nvGrpSpPr>
      <p:grpSpPr>
        <a:xfrm>
          <a:off x="0" y="0"/>
          <a:ext cx="0" cy="0"/>
          <a:chOff x="0" y="0"/>
          <a:chExt cx="0" cy="0"/>
        </a:xfrm>
      </p:grpSpPr>
      <p:sp>
        <p:nvSpPr>
          <p:cNvPr id="141" name="Google Shape;141;g25d816b6f2a_2_1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2" name="Google Shape;142;g25d816b6f2a_2_12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5" name="Google Shape;155;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итульный слайд" type="title">
  <p:cSld name="TITLE">
    <p:spTree>
      <p:nvGrpSpPr>
        <p:cNvPr id="15" name="Shape 15"/>
        <p:cNvGrpSpPr/>
        <p:nvPr/>
      </p:nvGrpSpPr>
      <p:grpSpPr>
        <a:xfrm>
          <a:off x="0" y="0"/>
          <a:ext cx="0" cy="0"/>
          <a:chOff x="0" y="0"/>
          <a:chExt cx="0" cy="0"/>
        </a:xfrm>
      </p:grpSpPr>
      <p:sp>
        <p:nvSpPr>
          <p:cNvPr id="16" name="Google Shape;16;p10"/>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10"/>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1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1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1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Два объекта" type="twoObj">
  <p:cSld name="TWO_OBJECTS">
    <p:spTree>
      <p:nvGrpSpPr>
        <p:cNvPr id="71" name="Shape 71"/>
        <p:cNvGrpSpPr/>
        <p:nvPr/>
      </p:nvGrpSpPr>
      <p:grpSpPr>
        <a:xfrm>
          <a:off x="0" y="0"/>
          <a:ext cx="0" cy="0"/>
          <a:chOff x="0" y="0"/>
          <a:chExt cx="0" cy="0"/>
        </a:xfrm>
      </p:grpSpPr>
      <p:sp>
        <p:nvSpPr>
          <p:cNvPr id="72" name="Google Shape;72;p1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3" name="Google Shape;73;p19"/>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4" name="Google Shape;74;p19"/>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5" name="Google Shape;75;p1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1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1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раздела" type="secHead">
  <p:cSld name="SECTION_HEADER">
    <p:spTree>
      <p:nvGrpSpPr>
        <p:cNvPr id="78" name="Shape 78"/>
        <p:cNvGrpSpPr/>
        <p:nvPr/>
      </p:nvGrpSpPr>
      <p:grpSpPr>
        <a:xfrm>
          <a:off x="0" y="0"/>
          <a:ext cx="0" cy="0"/>
          <a:chOff x="0" y="0"/>
          <a:chExt cx="0" cy="0"/>
        </a:xfrm>
      </p:grpSpPr>
      <p:sp>
        <p:nvSpPr>
          <p:cNvPr id="79" name="Google Shape;79;p20"/>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20"/>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81" name="Google Shape;81;p2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2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2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объект" type="obj">
  <p:cSld name="OBJECT">
    <p:spTree>
      <p:nvGrpSpPr>
        <p:cNvPr id="21" name="Shape 21"/>
        <p:cNvGrpSpPr/>
        <p:nvPr/>
      </p:nvGrpSpPr>
      <p:grpSpPr>
        <a:xfrm>
          <a:off x="0" y="0"/>
          <a:ext cx="0" cy="0"/>
          <a:chOff x="0" y="0"/>
          <a:chExt cx="0" cy="0"/>
        </a:xfrm>
      </p:grpSpPr>
      <p:sp>
        <p:nvSpPr>
          <p:cNvPr id="22" name="Google Shape;22;p11"/>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11"/>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1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1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1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Пустой слайд" type="blank">
  <p:cSld name="BLANK">
    <p:spTree>
      <p:nvGrpSpPr>
        <p:cNvPr id="27" name="Shape 27"/>
        <p:cNvGrpSpPr/>
        <p:nvPr/>
      </p:nvGrpSpPr>
      <p:grpSpPr>
        <a:xfrm>
          <a:off x="0" y="0"/>
          <a:ext cx="0" cy="0"/>
          <a:chOff x="0" y="0"/>
          <a:chExt cx="0" cy="0"/>
        </a:xfrm>
      </p:grpSpPr>
      <p:sp>
        <p:nvSpPr>
          <p:cNvPr id="28" name="Google Shape;28;p1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1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1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Вертикальный заголовок и текст" type="vertTitleAndTx">
  <p:cSld name="VERTICAL_TITLE_AND_VERTICAL_TEXT">
    <p:spTree>
      <p:nvGrpSpPr>
        <p:cNvPr id="31" name="Shape 31"/>
        <p:cNvGrpSpPr/>
        <p:nvPr/>
      </p:nvGrpSpPr>
      <p:grpSpPr>
        <a:xfrm>
          <a:off x="0" y="0"/>
          <a:ext cx="0" cy="0"/>
          <a:chOff x="0" y="0"/>
          <a:chExt cx="0" cy="0"/>
        </a:xfrm>
      </p:grpSpPr>
      <p:sp>
        <p:nvSpPr>
          <p:cNvPr id="32" name="Google Shape;32;p1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1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4" name="Google Shape;34;p1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1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1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Заголовок и вертикальный текст" type="vertTx">
  <p:cSld name="VERTICAL_TEXT">
    <p:spTree>
      <p:nvGrpSpPr>
        <p:cNvPr id="37" name="Shape 37"/>
        <p:cNvGrpSpPr/>
        <p:nvPr/>
      </p:nvGrpSpPr>
      <p:grpSpPr>
        <a:xfrm>
          <a:off x="0" y="0"/>
          <a:ext cx="0" cy="0"/>
          <a:chOff x="0" y="0"/>
          <a:chExt cx="0" cy="0"/>
        </a:xfrm>
      </p:grpSpPr>
      <p:sp>
        <p:nvSpPr>
          <p:cNvPr id="38" name="Google Shape;38;p14"/>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14"/>
          <p:cNvSpPr txBox="1"/>
          <p:nvPr>
            <p:ph idx="1" type="body"/>
          </p:nvPr>
        </p:nvSpPr>
        <p:spPr>
          <a:xfrm rot="5400000">
            <a:off x="3920332" y="-1256507"/>
            <a:ext cx="4351337"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40" name="Google Shape;40;p1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1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1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Рисунок с подписью" type="picTx">
  <p:cSld name="PICTURE_WITH_CAPTION_TEXT">
    <p:spTree>
      <p:nvGrpSpPr>
        <p:cNvPr id="43" name="Shape 43"/>
        <p:cNvGrpSpPr/>
        <p:nvPr/>
      </p:nvGrpSpPr>
      <p:grpSpPr>
        <a:xfrm>
          <a:off x="0" y="0"/>
          <a:ext cx="0" cy="0"/>
          <a:chOff x="0" y="0"/>
          <a:chExt cx="0" cy="0"/>
        </a:xfrm>
      </p:grpSpPr>
      <p:sp>
        <p:nvSpPr>
          <p:cNvPr id="44" name="Google Shape;44;p15"/>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5" name="Google Shape;45;p15"/>
          <p:cNvSpPr/>
          <p:nvPr>
            <p:ph idx="2" type="pic"/>
          </p:nvPr>
        </p:nvSpPr>
        <p:spPr>
          <a:xfrm>
            <a:off x="5183188" y="987425"/>
            <a:ext cx="6172200" cy="4873625"/>
          </a:xfrm>
          <a:prstGeom prst="rect">
            <a:avLst/>
          </a:prstGeom>
          <a:noFill/>
          <a:ln>
            <a:noFill/>
          </a:ln>
        </p:spPr>
      </p:sp>
      <p:sp>
        <p:nvSpPr>
          <p:cNvPr id="46" name="Google Shape;46;p15"/>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47" name="Google Shape;47;p1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8" name="Google Shape;48;p1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9" name="Google Shape;49;p1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Объект с подписью" type="objTx">
  <p:cSld name="OBJECT_WITH_CAPTION_TEXT">
    <p:spTree>
      <p:nvGrpSpPr>
        <p:cNvPr id="50" name="Shape 50"/>
        <p:cNvGrpSpPr/>
        <p:nvPr/>
      </p:nvGrpSpPr>
      <p:grpSpPr>
        <a:xfrm>
          <a:off x="0" y="0"/>
          <a:ext cx="0" cy="0"/>
          <a:chOff x="0" y="0"/>
          <a:chExt cx="0" cy="0"/>
        </a:xfrm>
      </p:grpSpPr>
      <p:sp>
        <p:nvSpPr>
          <p:cNvPr id="51" name="Google Shape;51;p16"/>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16"/>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53" name="Google Shape;53;p16"/>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54" name="Google Shape;54;p1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1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1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Только заголовок" type="titleOnly">
  <p:cSld name="TITLE_ONLY">
    <p:spTree>
      <p:nvGrpSpPr>
        <p:cNvPr id="57" name="Shape 57"/>
        <p:cNvGrpSpPr/>
        <p:nvPr/>
      </p:nvGrpSpPr>
      <p:grpSpPr>
        <a:xfrm>
          <a:off x="0" y="0"/>
          <a:ext cx="0" cy="0"/>
          <a:chOff x="0" y="0"/>
          <a:chExt cx="0" cy="0"/>
        </a:xfrm>
      </p:grpSpPr>
      <p:sp>
        <p:nvSpPr>
          <p:cNvPr id="58" name="Google Shape;58;p17"/>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9" name="Google Shape;59;p1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1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1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Сравнение" type="twoTxTwoObj">
  <p:cSld name="TWO_OBJECTS_WITH_TEXT">
    <p:spTree>
      <p:nvGrpSpPr>
        <p:cNvPr id="62" name="Shape 62"/>
        <p:cNvGrpSpPr/>
        <p:nvPr/>
      </p:nvGrpSpPr>
      <p:grpSpPr>
        <a:xfrm>
          <a:off x="0" y="0"/>
          <a:ext cx="0" cy="0"/>
          <a:chOff x="0" y="0"/>
          <a:chExt cx="0" cy="0"/>
        </a:xfrm>
      </p:grpSpPr>
      <p:sp>
        <p:nvSpPr>
          <p:cNvPr id="63" name="Google Shape;63;p1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1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5" name="Google Shape;65;p1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6" name="Google Shape;66;p1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67" name="Google Shape;67;p1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68" name="Google Shape;68;p1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1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1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FEFEF"/>
        </a:solidFill>
      </p:bgPr>
    </p:bg>
    <p:spTree>
      <p:nvGrpSpPr>
        <p:cNvPr id="9" name="Shape 9"/>
        <p:cNvGrpSpPr/>
        <p:nvPr/>
      </p:nvGrpSpPr>
      <p:grpSpPr>
        <a:xfrm>
          <a:off x="0" y="0"/>
          <a:ext cx="0" cy="0"/>
          <a:chOff x="0" y="0"/>
          <a:chExt cx="0" cy="0"/>
        </a:xfrm>
      </p:grpSpPr>
      <p:sp>
        <p:nvSpPr>
          <p:cNvPr id="10" name="Google Shape;10;p9"/>
          <p:cNvSpPr txBox="1"/>
          <p:nvPr>
            <p:ph type="title"/>
          </p:nvPr>
        </p:nvSpPr>
        <p:spPr>
          <a:xfrm>
            <a:off x="838200" y="365125"/>
            <a:ext cx="10515600" cy="1325562"/>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9"/>
          <p:cNvSpPr txBox="1"/>
          <p:nvPr>
            <p:ph idx="1" type="body"/>
          </p:nvPr>
        </p:nvSpPr>
        <p:spPr>
          <a:xfrm>
            <a:off x="838200" y="1825625"/>
            <a:ext cx="10515600" cy="4351337"/>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87" name="Shape 87"/>
        <p:cNvGrpSpPr/>
        <p:nvPr/>
      </p:nvGrpSpPr>
      <p:grpSpPr>
        <a:xfrm>
          <a:off x="0" y="0"/>
          <a:ext cx="0" cy="0"/>
          <a:chOff x="0" y="0"/>
          <a:chExt cx="0" cy="0"/>
        </a:xfrm>
      </p:grpSpPr>
      <p:pic>
        <p:nvPicPr>
          <p:cNvPr id="88" name="Google Shape;88;g25d816b6f2a_2_1"/>
          <p:cNvPicPr preferRelativeResize="0"/>
          <p:nvPr/>
        </p:nvPicPr>
        <p:blipFill rotWithShape="1">
          <a:blip r:embed="rId3">
            <a:alphaModFix amt="30000"/>
          </a:blip>
          <a:srcRect b="0" l="0" r="0" t="0"/>
          <a:stretch/>
        </p:blipFill>
        <p:spPr>
          <a:xfrm>
            <a:off x="4375150" y="6547274"/>
            <a:ext cx="3441700" cy="196425"/>
          </a:xfrm>
          <a:prstGeom prst="rect">
            <a:avLst/>
          </a:prstGeom>
          <a:noFill/>
          <a:ln>
            <a:noFill/>
          </a:ln>
        </p:spPr>
      </p:pic>
      <p:sp>
        <p:nvSpPr>
          <p:cNvPr id="89" name="Google Shape;89;g25d816b6f2a_2_1"/>
          <p:cNvSpPr txBox="1"/>
          <p:nvPr/>
        </p:nvSpPr>
        <p:spPr>
          <a:xfrm>
            <a:off x="6016450" y="1814525"/>
            <a:ext cx="4480200" cy="4248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FEFEF"/>
              </a:buClr>
              <a:buSzPts val="5400"/>
              <a:buFont typeface="Open Sans"/>
              <a:buNone/>
            </a:pPr>
            <a:r>
              <a:rPr lang="en-US" sz="5400">
                <a:solidFill>
                  <a:srgbClr val="EFEFEF"/>
                </a:solidFill>
                <a:latin typeface="Encode Sans ExtraBold"/>
                <a:ea typeface="Encode Sans ExtraBold"/>
                <a:cs typeface="Encode Sans ExtraBold"/>
                <a:sym typeface="Encode Sans ExtraBold"/>
              </a:rPr>
              <a:t>DEL CUERPO ENFERMO AL SUJETO</a:t>
            </a:r>
            <a:endParaRPr sz="5400">
              <a:solidFill>
                <a:srgbClr val="EFEFEF"/>
              </a:solidFill>
              <a:latin typeface="Encode Sans ExtraBold"/>
              <a:ea typeface="Encode Sans ExtraBold"/>
              <a:cs typeface="Encode Sans ExtraBold"/>
              <a:sym typeface="Encode Sans ExtraBold"/>
            </a:endParaRPr>
          </a:p>
          <a:p>
            <a:pPr indent="0" lvl="0" marL="0" marR="0" rtl="0" algn="ctr">
              <a:lnSpc>
                <a:spcPct val="100000"/>
              </a:lnSpc>
              <a:spcBef>
                <a:spcPts val="0"/>
              </a:spcBef>
              <a:spcAft>
                <a:spcPts val="0"/>
              </a:spcAft>
              <a:buClr>
                <a:srgbClr val="EFEFEF"/>
              </a:buClr>
              <a:buSzPts val="5400"/>
              <a:buFont typeface="Open Sans"/>
              <a:buNone/>
            </a:pPr>
            <a:r>
              <a:t/>
            </a:r>
            <a:endParaRPr sz="5400">
              <a:solidFill>
                <a:srgbClr val="EFEFEF"/>
              </a:solidFill>
              <a:latin typeface="Encode Sans ExtraBold"/>
              <a:ea typeface="Encode Sans ExtraBold"/>
              <a:cs typeface="Encode Sans ExtraBold"/>
              <a:sym typeface="Encode Sans ExtraBold"/>
            </a:endParaRPr>
          </a:p>
        </p:txBody>
      </p:sp>
      <p:pic>
        <p:nvPicPr>
          <p:cNvPr id="90" name="Google Shape;90;g25d816b6f2a_2_1"/>
          <p:cNvPicPr preferRelativeResize="0"/>
          <p:nvPr/>
        </p:nvPicPr>
        <p:blipFill rotWithShape="1">
          <a:blip r:embed="rId4">
            <a:alphaModFix/>
          </a:blip>
          <a:srcRect b="0" l="0" r="0" t="0"/>
          <a:stretch/>
        </p:blipFill>
        <p:spPr>
          <a:xfrm>
            <a:off x="1695362" y="2478475"/>
            <a:ext cx="3267727" cy="1901049"/>
          </a:xfrm>
          <a:prstGeom prst="rect">
            <a:avLst/>
          </a:prstGeom>
          <a:noFill/>
          <a:ln>
            <a:noFill/>
          </a:ln>
        </p:spPr>
      </p:pic>
      <p:cxnSp>
        <p:nvCxnSpPr>
          <p:cNvPr id="91" name="Google Shape;91;g25d816b6f2a_2_1"/>
          <p:cNvCxnSpPr/>
          <p:nvPr/>
        </p:nvCxnSpPr>
        <p:spPr>
          <a:xfrm>
            <a:off x="5704312" y="3050225"/>
            <a:ext cx="0" cy="963900"/>
          </a:xfrm>
          <a:prstGeom prst="straightConnector1">
            <a:avLst/>
          </a:prstGeom>
          <a:noFill/>
          <a:ln cap="flat" cmpd="sng" w="9525">
            <a:solidFill>
              <a:schemeClr val="lt1"/>
            </a:solidFill>
            <a:prstDash val="solid"/>
            <a:round/>
            <a:headEnd len="sm" w="sm" type="none"/>
            <a:tailEnd len="sm" w="sm" type="none"/>
          </a:ln>
        </p:spPr>
      </p:cxnSp>
      <p:pic>
        <p:nvPicPr>
          <p:cNvPr id="92" name="Google Shape;92;g25d816b6f2a_2_1"/>
          <p:cNvPicPr preferRelativeResize="0"/>
          <p:nvPr/>
        </p:nvPicPr>
        <p:blipFill rotWithShape="1">
          <a:blip r:embed="rId5">
            <a:alphaModFix/>
          </a:blip>
          <a:srcRect b="0" l="0" r="0" t="0"/>
          <a:stretch/>
        </p:blipFill>
        <p:spPr>
          <a:xfrm>
            <a:off x="8854900" y="354100"/>
            <a:ext cx="2912400" cy="1048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96" name="Shape 96"/>
        <p:cNvGrpSpPr/>
        <p:nvPr/>
      </p:nvGrpSpPr>
      <p:grpSpPr>
        <a:xfrm>
          <a:off x="0" y="0"/>
          <a:ext cx="0" cy="0"/>
          <a:chOff x="0" y="0"/>
          <a:chExt cx="0" cy="0"/>
        </a:xfrm>
      </p:grpSpPr>
      <p:sp>
        <p:nvSpPr>
          <p:cNvPr id="97" name="Google Shape;97;g25d816b6f2a_2_12"/>
          <p:cNvSpPr txBox="1"/>
          <p:nvPr/>
        </p:nvSpPr>
        <p:spPr>
          <a:xfrm>
            <a:off x="0" y="3157537"/>
            <a:ext cx="7563000" cy="3737100"/>
          </a:xfrm>
          <a:prstGeom prst="rect">
            <a:avLst/>
          </a:prstGeom>
          <a:solidFill>
            <a:srgbClr val="0194DB"/>
          </a:solidFill>
          <a:ln>
            <a:noFill/>
          </a:ln>
          <a:effectLst>
            <a:outerShdw blurRad="63500" dir="5400000" dist="50800">
              <a:srgbClr val="000000">
                <a:alpha val="4745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98" name="Google Shape;98;g25d816b6f2a_2_12"/>
          <p:cNvSpPr txBox="1"/>
          <p:nvPr/>
        </p:nvSpPr>
        <p:spPr>
          <a:xfrm>
            <a:off x="557200" y="1443051"/>
            <a:ext cx="5346600" cy="1754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74EEA"/>
              </a:buClr>
              <a:buSzPts val="3600"/>
              <a:buFont typeface="Open Sans"/>
              <a:buNone/>
            </a:pPr>
            <a:r>
              <a:rPr b="1" lang="en-US" sz="3600">
                <a:solidFill>
                  <a:schemeClr val="lt1"/>
                </a:solidFill>
                <a:latin typeface="Encode Sans"/>
                <a:ea typeface="Encode Sans"/>
                <a:cs typeface="Encode Sans"/>
                <a:sym typeface="Encode Sans"/>
              </a:rPr>
              <a:t>Solicitud de interconsulta</a:t>
            </a:r>
            <a:endParaRPr b="1" sz="36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274EEA"/>
              </a:buClr>
              <a:buSzPts val="3600"/>
              <a:buFont typeface="Open Sans"/>
              <a:buNone/>
            </a:pPr>
            <a:r>
              <a:t/>
            </a:r>
            <a:endParaRPr b="1" sz="3600">
              <a:solidFill>
                <a:schemeClr val="lt1"/>
              </a:solidFill>
              <a:latin typeface="Encode Sans"/>
              <a:ea typeface="Encode Sans"/>
              <a:cs typeface="Encode Sans"/>
              <a:sym typeface="Encode Sans"/>
            </a:endParaRPr>
          </a:p>
        </p:txBody>
      </p:sp>
      <p:sp>
        <p:nvSpPr>
          <p:cNvPr id="99" name="Google Shape;99;g25d816b6f2a_2_12"/>
          <p:cNvSpPr txBox="1"/>
          <p:nvPr/>
        </p:nvSpPr>
        <p:spPr>
          <a:xfrm>
            <a:off x="557212" y="3708387"/>
            <a:ext cx="5834100" cy="22473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EFEFEF"/>
              </a:buClr>
              <a:buSzPts val="2000"/>
              <a:buFont typeface="Open Sans"/>
              <a:buNone/>
            </a:pPr>
            <a:r>
              <a:rPr lang="en-US" sz="2000">
                <a:solidFill>
                  <a:schemeClr val="lt1"/>
                </a:solidFill>
                <a:latin typeface="Encode Sans"/>
                <a:ea typeface="Encode Sans"/>
                <a:cs typeface="Encode Sans"/>
                <a:sym typeface="Encode Sans"/>
              </a:rPr>
              <a:t>El pedido  formal de interconsulta  llegó para acompañamiento de los padres,  quienes  por momentos se ponían  querellantes y demandantes con los médicos.  Dic. 2022</a:t>
            </a:r>
            <a:endParaRPr sz="2000">
              <a:solidFill>
                <a:schemeClr val="lt1"/>
              </a:solidFill>
              <a:latin typeface="Encode Sans"/>
              <a:ea typeface="Encode Sans"/>
              <a:cs typeface="Encode Sans"/>
              <a:sym typeface="Encode Sans"/>
            </a:endParaRPr>
          </a:p>
          <a:p>
            <a:pPr indent="0" lvl="0" marL="0" marR="0" rtl="0" algn="just">
              <a:lnSpc>
                <a:spcPct val="150000"/>
              </a:lnSpc>
              <a:spcBef>
                <a:spcPts val="0"/>
              </a:spcBef>
              <a:spcAft>
                <a:spcPts val="0"/>
              </a:spcAft>
              <a:buClr>
                <a:srgbClr val="EFEFEF"/>
              </a:buClr>
              <a:buSzPts val="2000"/>
              <a:buFont typeface="Open Sans"/>
              <a:buNone/>
            </a:pPr>
            <a:r>
              <a:rPr b="0" i="0" lang="en-US" sz="2000" u="none" cap="none" strike="noStrike">
                <a:solidFill>
                  <a:schemeClr val="lt1"/>
                </a:solidFill>
                <a:latin typeface="Encode Sans"/>
                <a:ea typeface="Encode Sans"/>
                <a:cs typeface="Encode Sans"/>
                <a:sym typeface="Encode Sans"/>
              </a:rPr>
              <a:t> </a:t>
            </a:r>
            <a:endParaRPr b="0" i="0" sz="1400" u="none" cap="none" strike="noStrike">
              <a:solidFill>
                <a:schemeClr val="lt1"/>
              </a:solidFill>
              <a:latin typeface="Encode Sans"/>
              <a:ea typeface="Encode Sans"/>
              <a:cs typeface="Encode Sans"/>
              <a:sym typeface="Encode Sans"/>
            </a:endParaRPr>
          </a:p>
        </p:txBody>
      </p:sp>
      <p:pic>
        <p:nvPicPr>
          <p:cNvPr id="100" name="Google Shape;100;g25d816b6f2a_2_12"/>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pic>
        <p:nvPicPr>
          <p:cNvPr id="101" name="Google Shape;101;g25d816b6f2a_2_12"/>
          <p:cNvPicPr preferRelativeResize="0"/>
          <p:nvPr/>
        </p:nvPicPr>
        <p:blipFill>
          <a:blip r:embed="rId4">
            <a:alphaModFix/>
          </a:blip>
          <a:stretch>
            <a:fillRect/>
          </a:stretch>
        </p:blipFill>
        <p:spPr>
          <a:xfrm>
            <a:off x="7562999" y="151400"/>
            <a:ext cx="3940780" cy="30061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250"/>
                                  </p:stCondLst>
                                  <p:childTnLst>
                                    <p:set>
                                      <p:cBhvr>
                                        <p:cTn dur="1" fill="hold">
                                          <p:stCondLst>
                                            <p:cond delay="0"/>
                                          </p:stCondLst>
                                        </p:cTn>
                                        <p:tgtEl>
                                          <p:spTgt spid="97"/>
                                        </p:tgtEl>
                                        <p:attrNameLst>
                                          <p:attrName>style.visibility</p:attrName>
                                        </p:attrNameLst>
                                      </p:cBhvr>
                                      <p:to>
                                        <p:strVal val="visible"/>
                                      </p:to>
                                    </p:set>
                                    <p:anim calcmode="lin" valueType="num">
                                      <p:cBhvr additive="base">
                                        <p:cTn dur="500"/>
                                        <p:tgtEl>
                                          <p:spTgt spid="97"/>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98"/>
                                        </p:tgtEl>
                                        <p:attrNameLst>
                                          <p:attrName>style.visibility</p:attrName>
                                        </p:attrNameLst>
                                      </p:cBhvr>
                                      <p:to>
                                        <p:strVal val="visible"/>
                                      </p:to>
                                    </p:set>
                                    <p:anim calcmode="lin" valueType="num">
                                      <p:cBhvr additive="base">
                                        <p:cTn dur="500"/>
                                        <p:tgtEl>
                                          <p:spTgt spid="98"/>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05" name="Shape 105"/>
        <p:cNvGrpSpPr/>
        <p:nvPr/>
      </p:nvGrpSpPr>
      <p:grpSpPr>
        <a:xfrm>
          <a:off x="0" y="0"/>
          <a:ext cx="0" cy="0"/>
          <a:chOff x="0" y="0"/>
          <a:chExt cx="0" cy="0"/>
        </a:xfrm>
      </p:grpSpPr>
      <p:sp>
        <p:nvSpPr>
          <p:cNvPr id="106" name="Google Shape;106;g25d816b6f2a_2_37"/>
          <p:cNvSpPr txBox="1"/>
          <p:nvPr/>
        </p:nvSpPr>
        <p:spPr>
          <a:xfrm>
            <a:off x="0" y="0"/>
            <a:ext cx="4981500" cy="6858000"/>
          </a:xfrm>
          <a:prstGeom prst="rect">
            <a:avLst/>
          </a:prstGeom>
          <a:solidFill>
            <a:schemeClr val="accent1"/>
          </a:solidFill>
          <a:ln>
            <a:noFill/>
          </a:ln>
          <a:effectLst>
            <a:outerShdw blurRad="63500" dir="5400000" dist="50800">
              <a:srgbClr val="000000">
                <a:alpha val="15690"/>
              </a:srgbClr>
            </a:outerShdw>
          </a:effectLst>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grpSp>
        <p:nvGrpSpPr>
          <p:cNvPr id="107" name="Google Shape;107;g25d816b6f2a_2_37"/>
          <p:cNvGrpSpPr/>
          <p:nvPr/>
        </p:nvGrpSpPr>
        <p:grpSpPr>
          <a:xfrm>
            <a:off x="3713073" y="163506"/>
            <a:ext cx="8186481" cy="3020996"/>
            <a:chOff x="3713093" y="163039"/>
            <a:chExt cx="8187300" cy="3021600"/>
          </a:xfrm>
        </p:grpSpPr>
        <p:sp>
          <p:nvSpPr>
            <p:cNvPr id="108" name="Google Shape;108;g25d816b6f2a_2_37"/>
            <p:cNvSpPr txBox="1"/>
            <p:nvPr/>
          </p:nvSpPr>
          <p:spPr>
            <a:xfrm>
              <a:off x="3713093" y="163039"/>
              <a:ext cx="8187300" cy="3021600"/>
            </a:xfrm>
            <a:prstGeom prst="rect">
              <a:avLst/>
            </a:prstGeom>
            <a:solidFill>
              <a:srgbClr val="0194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Encode Sans"/>
                <a:ea typeface="Encode Sans"/>
                <a:cs typeface="Encode Sans"/>
                <a:sym typeface="Encode Sans"/>
              </a:endParaRPr>
            </a:p>
          </p:txBody>
        </p:sp>
        <p:sp>
          <p:nvSpPr>
            <p:cNvPr id="109" name="Google Shape;109;g25d816b6f2a_2_37"/>
            <p:cNvSpPr txBox="1"/>
            <p:nvPr/>
          </p:nvSpPr>
          <p:spPr>
            <a:xfrm>
              <a:off x="4200594" y="1116927"/>
              <a:ext cx="7487400" cy="892800"/>
            </a:xfrm>
            <a:prstGeom prst="rect">
              <a:avLst/>
            </a:prstGeom>
            <a:solidFill>
              <a:srgbClr val="0194DB"/>
            </a:solidFill>
            <a:ln>
              <a:noFill/>
            </a:ln>
          </p:spPr>
          <p:txBody>
            <a:bodyPr anchorCtr="0" anchor="t" bIns="45700" lIns="91425" spcFirstLastPara="1" rIns="91425" wrap="square" tIns="45700">
              <a:spAutoFit/>
            </a:bodyPr>
            <a:lstStyle/>
            <a:p>
              <a:pPr indent="0" lvl="0" marL="457200" marR="0" rtl="0" algn="l">
                <a:lnSpc>
                  <a:spcPct val="100000"/>
                </a:lnSpc>
                <a:spcBef>
                  <a:spcPts val="0"/>
                </a:spcBef>
                <a:spcAft>
                  <a:spcPts val="0"/>
                </a:spcAft>
                <a:buNone/>
              </a:pPr>
              <a:r>
                <a:rPr b="1" lang="en-US" sz="3400">
                  <a:solidFill>
                    <a:schemeClr val="lt1"/>
                  </a:solidFill>
                  <a:latin typeface="Encode Sans"/>
                  <a:ea typeface="Encode Sans"/>
                  <a:cs typeface="Encode Sans"/>
                  <a:sym typeface="Encode Sans"/>
                </a:rPr>
                <a:t>DIAGNÓSTICO CLÍNICO</a:t>
              </a:r>
              <a:endParaRPr b="1" sz="3400">
                <a:solidFill>
                  <a:schemeClr val="lt1"/>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BFBFBF"/>
                </a:buClr>
                <a:buSzPts val="1800"/>
                <a:buFont typeface="Open Sans"/>
                <a:buNone/>
              </a:pPr>
              <a:r>
                <a:t/>
              </a:r>
              <a:endParaRPr sz="1800">
                <a:solidFill>
                  <a:schemeClr val="lt1"/>
                </a:solidFill>
                <a:latin typeface="Encode Sans"/>
                <a:ea typeface="Encode Sans"/>
                <a:cs typeface="Encode Sans"/>
                <a:sym typeface="Encode Sans"/>
              </a:endParaRPr>
            </a:p>
          </p:txBody>
        </p:sp>
      </p:grpSp>
      <p:sp>
        <p:nvSpPr>
          <p:cNvPr id="110" name="Google Shape;110;g25d816b6f2a_2_37"/>
          <p:cNvSpPr txBox="1"/>
          <p:nvPr/>
        </p:nvSpPr>
        <p:spPr>
          <a:xfrm>
            <a:off x="6722850" y="3428975"/>
            <a:ext cx="5176800" cy="2031900"/>
          </a:xfrm>
          <a:prstGeom prst="rect">
            <a:avLst/>
          </a:prstGeom>
          <a:noFill/>
          <a:ln>
            <a:noFill/>
          </a:ln>
        </p:spPr>
        <p:txBody>
          <a:bodyPr anchorCtr="0" anchor="t" bIns="45700" lIns="91425" spcFirstLastPara="1" rIns="91425" wrap="square" tIns="45700">
            <a:spAutoFit/>
          </a:bodyPr>
          <a:lstStyle/>
          <a:p>
            <a:pPr indent="-342900" lvl="0" marL="457200" rtl="0" algn="l">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Niño de 10 años, derivado de hospital de la pcia. de Misiones</a:t>
            </a:r>
            <a:endParaRPr sz="1800">
              <a:solidFill>
                <a:schemeClr val="lt1"/>
              </a:solidFill>
              <a:latin typeface="Encode Sans"/>
              <a:ea typeface="Encode Sans"/>
              <a:cs typeface="Encode Sans"/>
              <a:sym typeface="Encode Sans"/>
            </a:endParaRPr>
          </a:p>
          <a:p>
            <a:pPr indent="0" lvl="0" marL="0" rtl="0" algn="l">
              <a:spcBef>
                <a:spcPts val="0"/>
              </a:spcBef>
              <a:spcAft>
                <a:spcPts val="0"/>
              </a:spcAft>
              <a:buClr>
                <a:srgbClr val="BFBFBF"/>
              </a:buClr>
              <a:buSzPts val="1800"/>
              <a:buFont typeface="Open Sans"/>
              <a:buNone/>
            </a:pPr>
            <a:r>
              <a:t/>
            </a:r>
            <a:endParaRPr sz="1800">
              <a:solidFill>
                <a:schemeClr val="lt1"/>
              </a:solidFill>
              <a:latin typeface="Encode Sans"/>
              <a:ea typeface="Encode Sans"/>
              <a:cs typeface="Encode Sans"/>
              <a:sym typeface="Encode Sans"/>
            </a:endParaRPr>
          </a:p>
          <a:p>
            <a:pPr indent="-342900" lvl="0" marL="457200" rtl="0" algn="l">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Internación prolongada por enfermedad autoinmune amenazante para su vida</a:t>
            </a:r>
            <a:endParaRPr sz="1800">
              <a:solidFill>
                <a:schemeClr val="lt1"/>
              </a:solidFill>
              <a:latin typeface="Encode Sans"/>
              <a:ea typeface="Encode Sans"/>
              <a:cs typeface="Encode Sans"/>
              <a:sym typeface="Encode Sans"/>
            </a:endParaRPr>
          </a:p>
          <a:p>
            <a:pPr indent="0" lvl="0" marL="0" rtl="0" algn="l">
              <a:spcBef>
                <a:spcPts val="0"/>
              </a:spcBef>
              <a:spcAft>
                <a:spcPts val="0"/>
              </a:spcAft>
              <a:buClr>
                <a:srgbClr val="BFBFBF"/>
              </a:buClr>
              <a:buSzPts val="1800"/>
              <a:buFont typeface="Open Sans"/>
              <a:buNone/>
            </a:pPr>
            <a:r>
              <a:t/>
            </a:r>
            <a:endParaRPr sz="1800">
              <a:solidFill>
                <a:schemeClr val="lt1"/>
              </a:solidFill>
              <a:latin typeface="Encode Sans"/>
              <a:ea typeface="Encode Sans"/>
              <a:cs typeface="Encode Sans"/>
              <a:sym typeface="Encode Sans"/>
            </a:endParaRPr>
          </a:p>
          <a:p>
            <a:pPr indent="-342900" lvl="0" marL="457200" rtl="0" algn="l">
              <a:spcBef>
                <a:spcPts val="0"/>
              </a:spcBef>
              <a:spcAft>
                <a:spcPts val="0"/>
              </a:spcAft>
              <a:buClr>
                <a:schemeClr val="lt1"/>
              </a:buClr>
              <a:buSzPts val="1800"/>
              <a:buFont typeface="Encode Sans"/>
              <a:buChar char="●"/>
            </a:pPr>
            <a:r>
              <a:rPr lang="en-US" sz="1800">
                <a:solidFill>
                  <a:schemeClr val="lt1"/>
                </a:solidFill>
                <a:latin typeface="Encode Sans"/>
                <a:ea typeface="Encode Sans"/>
                <a:cs typeface="Encode Sans"/>
                <a:sym typeface="Encode Sans"/>
              </a:rPr>
              <a:t>Padres presentes en la sala de internación</a:t>
            </a:r>
            <a:endParaRPr sz="1800">
              <a:solidFill>
                <a:schemeClr val="lt1"/>
              </a:solidFill>
              <a:latin typeface="Encode Sans"/>
              <a:ea typeface="Encode Sans"/>
              <a:cs typeface="Encode Sans"/>
              <a:sym typeface="Encode Sans"/>
            </a:endParaRPr>
          </a:p>
        </p:txBody>
      </p:sp>
      <p:pic>
        <p:nvPicPr>
          <p:cNvPr id="111" name="Google Shape;111;g25d816b6f2a_2_37"/>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8">
                                  <p:stCondLst>
                                    <p:cond delay="0"/>
                                  </p:stCondLst>
                                  <p:childTnLst>
                                    <p:set>
                                      <p:cBhvr>
                                        <p:cTn dur="1" fill="hold">
                                          <p:stCondLst>
                                            <p:cond delay="0"/>
                                          </p:stCondLst>
                                        </p:cTn>
                                        <p:tgtEl>
                                          <p:spTgt spid="106"/>
                                        </p:tgtEl>
                                        <p:attrNameLst>
                                          <p:attrName>style.visibility</p:attrName>
                                        </p:attrNameLst>
                                      </p:cBhvr>
                                      <p:to>
                                        <p:strVal val="visible"/>
                                      </p:to>
                                    </p:set>
                                    <p:anim calcmode="lin" valueType="num">
                                      <p:cBhvr additive="base">
                                        <p:cTn dur="500"/>
                                        <p:tgtEl>
                                          <p:spTgt spid="106"/>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15" name="Shape 115"/>
        <p:cNvGrpSpPr/>
        <p:nvPr/>
      </p:nvGrpSpPr>
      <p:grpSpPr>
        <a:xfrm>
          <a:off x="0" y="0"/>
          <a:ext cx="0" cy="0"/>
          <a:chOff x="0" y="0"/>
          <a:chExt cx="0" cy="0"/>
        </a:xfrm>
      </p:grpSpPr>
      <p:sp>
        <p:nvSpPr>
          <p:cNvPr id="116" name="Google Shape;116;g25d816b6f2a_2_49"/>
          <p:cNvSpPr txBox="1"/>
          <p:nvPr/>
        </p:nvSpPr>
        <p:spPr>
          <a:xfrm>
            <a:off x="4241800" y="339725"/>
            <a:ext cx="7104000" cy="40704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17" name="Google Shape;117;g25d816b6f2a_2_49"/>
          <p:cNvSpPr txBox="1"/>
          <p:nvPr/>
        </p:nvSpPr>
        <p:spPr>
          <a:xfrm>
            <a:off x="1265237" y="3910012"/>
            <a:ext cx="4167300" cy="4617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5E8F7"/>
              </a:buClr>
              <a:buSzPts val="2400"/>
              <a:buFont typeface="Open Sans"/>
              <a:buNone/>
            </a:pPr>
            <a:r>
              <a:rPr b="0" i="0" lang="en-US" sz="2400" u="none" cap="none" strike="noStrike">
                <a:solidFill>
                  <a:srgbClr val="E5E8F7"/>
                </a:solidFill>
                <a:latin typeface="Encode Sans"/>
                <a:ea typeface="Encode Sans"/>
                <a:cs typeface="Encode Sans"/>
                <a:sym typeface="Encode Sans"/>
              </a:rPr>
              <a:t>Lorem ipsum dolor sit amet</a:t>
            </a:r>
            <a:endParaRPr b="0" i="0" sz="1400" u="none" cap="none" strike="noStrike">
              <a:solidFill>
                <a:srgbClr val="000000"/>
              </a:solidFill>
              <a:latin typeface="Encode Sans"/>
              <a:ea typeface="Encode Sans"/>
              <a:cs typeface="Encode Sans"/>
              <a:sym typeface="Encode Sans"/>
            </a:endParaRPr>
          </a:p>
        </p:txBody>
      </p:sp>
      <p:sp>
        <p:nvSpPr>
          <p:cNvPr id="118" name="Google Shape;118;g25d816b6f2a_2_49"/>
          <p:cNvSpPr txBox="1"/>
          <p:nvPr/>
        </p:nvSpPr>
        <p:spPr>
          <a:xfrm>
            <a:off x="1265237" y="4552950"/>
            <a:ext cx="4167300" cy="1385400"/>
          </a:xfrm>
          <a:prstGeom prst="rect">
            <a:avLst/>
          </a:prstGeom>
          <a:noFill/>
          <a:ln>
            <a:noFill/>
          </a:ln>
        </p:spPr>
        <p:txBody>
          <a:bodyPr anchorCtr="0" anchor="t" bIns="45700" lIns="91425" spcFirstLastPara="1" rIns="91425" wrap="square" tIns="45700">
            <a:spAutoFit/>
          </a:bodyPr>
          <a:lstStyle/>
          <a:p>
            <a:pPr indent="0" lvl="0" marL="0" marR="0" rtl="0" algn="just">
              <a:lnSpc>
                <a:spcPct val="150000"/>
              </a:lnSpc>
              <a:spcBef>
                <a:spcPts val="0"/>
              </a:spcBef>
              <a:spcAft>
                <a:spcPts val="0"/>
              </a:spcAft>
              <a:buClr>
                <a:srgbClr val="EFEFEF"/>
              </a:buClr>
              <a:buSzPts val="1200"/>
              <a:buFont typeface="Open Sans"/>
              <a:buNone/>
            </a:pPr>
            <a:r>
              <a:rPr b="0" i="0" lang="en-US" sz="1200" u="none" cap="none" strike="noStrike">
                <a:solidFill>
                  <a:srgbClr val="EFEFEF"/>
                </a:solidFill>
                <a:latin typeface="Encode Sans"/>
                <a:ea typeface="Encode Sans"/>
                <a:cs typeface="Encode Sans"/>
                <a:sym typeface="Encode Sans"/>
              </a:rPr>
              <a:t>Lorem ipsum dolor sit amet, consectetur adipiscing elit, sed do eiusmod tempor incididunt ut labore et dolore magna aliqua. Ut enim ad minim veniam, quis nostrud exercitation ullamco laboris nisi ut aliquip. </a:t>
            </a:r>
            <a:endParaRPr b="0" i="0" sz="14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EFEFEF"/>
              </a:solidFill>
              <a:latin typeface="Encode Sans"/>
              <a:ea typeface="Encode Sans"/>
              <a:cs typeface="Encode Sans"/>
              <a:sym typeface="Encode Sans"/>
            </a:endParaRPr>
          </a:p>
        </p:txBody>
      </p:sp>
      <p:pic>
        <p:nvPicPr>
          <p:cNvPr id="119" name="Google Shape;119;g25d816b6f2a_2_49"/>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pic>
        <p:nvPicPr>
          <p:cNvPr id="120" name="Google Shape;120;g25d816b6f2a_2_49"/>
          <p:cNvPicPr preferRelativeResize="0"/>
          <p:nvPr/>
        </p:nvPicPr>
        <p:blipFill>
          <a:blip r:embed="rId4">
            <a:alphaModFix/>
          </a:blip>
          <a:stretch>
            <a:fillRect/>
          </a:stretch>
        </p:blipFill>
        <p:spPr>
          <a:xfrm>
            <a:off x="4241801" y="339725"/>
            <a:ext cx="7104000" cy="4070401"/>
          </a:xfrm>
          <a:prstGeom prst="rect">
            <a:avLst/>
          </a:prstGeom>
          <a:noFill/>
          <a:ln>
            <a:noFill/>
          </a:ln>
        </p:spPr>
      </p:pic>
      <p:sp>
        <p:nvSpPr>
          <p:cNvPr id="121" name="Google Shape;121;g25d816b6f2a_2_49"/>
          <p:cNvSpPr txBox="1"/>
          <p:nvPr/>
        </p:nvSpPr>
        <p:spPr>
          <a:xfrm>
            <a:off x="846125" y="1443025"/>
            <a:ext cx="5832600" cy="4992600"/>
          </a:xfrm>
          <a:prstGeom prst="rect">
            <a:avLst/>
          </a:prstGeom>
          <a:solidFill>
            <a:srgbClr val="0194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22" name="Google Shape;122;g25d816b6f2a_2_49"/>
          <p:cNvSpPr txBox="1"/>
          <p:nvPr/>
        </p:nvSpPr>
        <p:spPr>
          <a:xfrm>
            <a:off x="1265225" y="4229100"/>
            <a:ext cx="4830900" cy="23550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EFEFEF"/>
              </a:buClr>
              <a:buSzPts val="1200"/>
              <a:buFont typeface="Open Sans"/>
              <a:buNone/>
            </a:pPr>
            <a:r>
              <a:rPr lang="en-US" sz="1800">
                <a:solidFill>
                  <a:srgbClr val="EFEFEF"/>
                </a:solidFill>
                <a:latin typeface="Encode Sans"/>
                <a:ea typeface="Encode Sans"/>
                <a:cs typeface="Encode Sans"/>
                <a:sym typeface="Encode Sans"/>
              </a:rPr>
              <a:t>Enfermedad de etiología desconocida. Caracterizada por una vasculitis linfocítica multisistémica de pequeños vasos,pudiendo afectar piel, tracto gastrointestinal, a SNC y demás sistemas</a:t>
            </a:r>
            <a:endParaRPr b="0" i="0" sz="18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EFEFEF"/>
              </a:solidFill>
              <a:latin typeface="Encode Sans"/>
              <a:ea typeface="Encode Sans"/>
              <a:cs typeface="Encode Sans"/>
              <a:sym typeface="Encode Sans"/>
            </a:endParaRPr>
          </a:p>
        </p:txBody>
      </p:sp>
      <p:sp>
        <p:nvSpPr>
          <p:cNvPr id="123" name="Google Shape;123;g25d816b6f2a_2_49"/>
          <p:cNvSpPr txBox="1"/>
          <p:nvPr/>
        </p:nvSpPr>
        <p:spPr>
          <a:xfrm>
            <a:off x="1328750" y="1700225"/>
            <a:ext cx="3629100" cy="461700"/>
          </a:xfrm>
          <a:prstGeom prst="rect">
            <a:avLst/>
          </a:prstGeom>
          <a:solidFill>
            <a:srgbClr val="0194DB"/>
          </a:solid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Clr>
                <a:srgbClr val="EFEFEF"/>
              </a:buClr>
              <a:buSzPts val="1200"/>
              <a:buFont typeface="Open Sans"/>
              <a:buNone/>
            </a:pPr>
            <a:r>
              <a:rPr b="1" lang="en-US" sz="1900">
                <a:solidFill>
                  <a:srgbClr val="EFEFEF"/>
                </a:solidFill>
                <a:latin typeface="Encode Sans"/>
                <a:ea typeface="Encode Sans"/>
                <a:cs typeface="Encode Sans"/>
                <a:sym typeface="Encode Sans"/>
              </a:rPr>
              <a:t>Dermatomiositis juvenil</a:t>
            </a:r>
            <a:endParaRPr b="1" sz="2100">
              <a:latin typeface="Calibri"/>
              <a:ea typeface="Calibri"/>
              <a:cs typeface="Calibri"/>
              <a:sym typeface="Calibri"/>
            </a:endParaRPr>
          </a:p>
        </p:txBody>
      </p:sp>
      <p:sp>
        <p:nvSpPr>
          <p:cNvPr id="124" name="Google Shape;124;g25d816b6f2a_2_49"/>
          <p:cNvSpPr txBox="1"/>
          <p:nvPr/>
        </p:nvSpPr>
        <p:spPr>
          <a:xfrm>
            <a:off x="1328750" y="3543525"/>
            <a:ext cx="3724500" cy="347100"/>
          </a:xfrm>
          <a:prstGeom prst="rect">
            <a:avLst/>
          </a:prstGeom>
          <a:solidFill>
            <a:srgbClr val="0194DB"/>
          </a:solidFill>
          <a:ln>
            <a:noFill/>
          </a:ln>
        </p:spPr>
        <p:txBody>
          <a:bodyPr anchorCtr="0" anchor="ctr" bIns="91425" lIns="91425" spcFirstLastPara="1" rIns="91425" wrap="square" tIns="91425">
            <a:noAutofit/>
          </a:bodyPr>
          <a:lstStyle/>
          <a:p>
            <a:pPr indent="0" lvl="0" marL="0" rtl="0" algn="just">
              <a:lnSpc>
                <a:spcPct val="150000"/>
              </a:lnSpc>
              <a:spcBef>
                <a:spcPts val="0"/>
              </a:spcBef>
              <a:spcAft>
                <a:spcPts val="0"/>
              </a:spcAft>
              <a:buNone/>
            </a:pPr>
            <a:r>
              <a:rPr b="1" lang="en-US" sz="1900">
                <a:solidFill>
                  <a:srgbClr val="EFEFEF"/>
                </a:solidFill>
                <a:latin typeface="Encode Sans"/>
                <a:ea typeface="Encode Sans"/>
                <a:cs typeface="Encode Sans"/>
                <a:sym typeface="Encode Sans"/>
              </a:rPr>
              <a:t>Enfermedad de Degos</a:t>
            </a:r>
            <a:endParaRPr b="1" sz="2100">
              <a:latin typeface="Calibri"/>
              <a:ea typeface="Calibri"/>
              <a:cs typeface="Calibri"/>
              <a:sym typeface="Calibri"/>
            </a:endParaRPr>
          </a:p>
        </p:txBody>
      </p:sp>
      <p:sp>
        <p:nvSpPr>
          <p:cNvPr id="125" name="Google Shape;125;g25d816b6f2a_2_49"/>
          <p:cNvSpPr txBox="1"/>
          <p:nvPr/>
        </p:nvSpPr>
        <p:spPr>
          <a:xfrm>
            <a:off x="1265225" y="2373375"/>
            <a:ext cx="4830900" cy="1108200"/>
          </a:xfrm>
          <a:prstGeom prst="rect">
            <a:avLst/>
          </a:prstGeom>
          <a:noFill/>
          <a:ln>
            <a:noFill/>
          </a:ln>
        </p:spPr>
        <p:txBody>
          <a:bodyPr anchorCtr="0" anchor="t" bIns="45700" lIns="91425" spcFirstLastPara="1" rIns="91425" wrap="square" tIns="45700">
            <a:spAutoFit/>
          </a:bodyPr>
          <a:lstStyle/>
          <a:p>
            <a:pPr indent="0" lvl="0" marL="0" marR="0" rtl="0" algn="l">
              <a:lnSpc>
                <a:spcPct val="150000"/>
              </a:lnSpc>
              <a:spcBef>
                <a:spcPts val="0"/>
              </a:spcBef>
              <a:spcAft>
                <a:spcPts val="0"/>
              </a:spcAft>
              <a:buClr>
                <a:srgbClr val="EFEFEF"/>
              </a:buClr>
              <a:buSzPts val="1200"/>
              <a:buFont typeface="Open Sans"/>
              <a:buNone/>
            </a:pPr>
            <a:r>
              <a:rPr lang="en-US" sz="1800">
                <a:solidFill>
                  <a:srgbClr val="EFEFEF"/>
                </a:solidFill>
                <a:latin typeface="Encode Sans"/>
                <a:ea typeface="Encode Sans"/>
                <a:cs typeface="Encode Sans"/>
                <a:sym typeface="Encode Sans"/>
              </a:rPr>
              <a:t>Enfermedad inflamatoria caracterizada por debilidad muscular y sarpullido</a:t>
            </a:r>
            <a:endParaRPr b="0" i="0" sz="2000" u="none" cap="none" strike="noStrike">
              <a:solidFill>
                <a:srgbClr val="000000"/>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000000"/>
              </a:buClr>
              <a:buSzPts val="1200"/>
              <a:buFont typeface="Arial"/>
              <a:buNone/>
            </a:pPr>
            <a:r>
              <a:t/>
            </a:r>
            <a:endParaRPr b="0" i="0" sz="1200" u="none" cap="none" strike="noStrike">
              <a:solidFill>
                <a:srgbClr val="EFEFEF"/>
              </a:solidFill>
              <a:latin typeface="Encode Sans"/>
              <a:ea typeface="Encode Sans"/>
              <a:cs typeface="Encode Sans"/>
              <a:sym typeface="Encode Sans"/>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21"/>
                                        </p:tgtEl>
                                        <p:attrNameLst>
                                          <p:attrName>style.visibility</p:attrName>
                                        </p:attrNameLst>
                                      </p:cBhvr>
                                      <p:to>
                                        <p:strVal val="visible"/>
                                      </p:to>
                                    </p:set>
                                    <p:anim calcmode="lin" valueType="num">
                                      <p:cBhvr additive="base">
                                        <p:cTn dur="500"/>
                                        <p:tgtEl>
                                          <p:spTgt spid="12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16"/>
                                        </p:tgtEl>
                                        <p:attrNameLst>
                                          <p:attrName>style.visibility</p:attrName>
                                        </p:attrNameLst>
                                      </p:cBhvr>
                                      <p:to>
                                        <p:strVal val="visible"/>
                                      </p:to>
                                    </p:set>
                                    <p:anim calcmode="lin" valueType="num">
                                      <p:cBhvr additive="base">
                                        <p:cTn dur="500"/>
                                        <p:tgtEl>
                                          <p:spTgt spid="116"/>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1000"/>
                                  </p:stCondLst>
                                  <p:childTnLst>
                                    <p:set>
                                      <p:cBhvr>
                                        <p:cTn dur="1" fill="hold">
                                          <p:stCondLst>
                                            <p:cond delay="0"/>
                                          </p:stCondLst>
                                        </p:cTn>
                                        <p:tgtEl>
                                          <p:spTgt spid="118"/>
                                        </p:tgtEl>
                                        <p:attrNameLst>
                                          <p:attrName>style.visibility</p:attrName>
                                        </p:attrNameLst>
                                      </p:cBhvr>
                                      <p:to>
                                        <p:strVal val="visible"/>
                                      </p:to>
                                    </p:set>
                                    <p:anim calcmode="lin" valueType="num">
                                      <p:cBhvr additive="base">
                                        <p:cTn dur="500"/>
                                        <p:tgtEl>
                                          <p:spTgt spid="118"/>
                                        </p:tgtEl>
                                        <p:attrNameLst>
                                          <p:attrName>ppt_w</p:attrName>
                                        </p:attrNameLst>
                                      </p:cBhvr>
                                      <p:tavLst>
                                        <p:tav fmla="" tm="0">
                                          <p:val>
                                            <p:strVal val="0"/>
                                          </p:val>
                                        </p:tav>
                                        <p:tav fmla="" tm="100000">
                                          <p:val>
                                            <p:strVal val="#ppt_w"/>
                                          </p:val>
                                        </p:tav>
                                      </p:tavLst>
                                    </p:anim>
                                    <p:anim calcmode="lin" valueType="num">
                                      <p:cBhvr additive="base">
                                        <p:cTn dur="500"/>
                                        <p:tgtEl>
                                          <p:spTgt spid="11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117"/>
                                        </p:tgtEl>
                                        <p:attrNameLst>
                                          <p:attrName>style.visibility</p:attrName>
                                        </p:attrNameLst>
                                      </p:cBhvr>
                                      <p:to>
                                        <p:strVal val="visible"/>
                                      </p:to>
                                    </p:set>
                                    <p:anim calcmode="lin" valueType="num">
                                      <p:cBhvr additive="base">
                                        <p:cTn dur="500"/>
                                        <p:tgtEl>
                                          <p:spTgt spid="117"/>
                                        </p:tgtEl>
                                        <p:attrNameLst>
                                          <p:attrName>ppt_w</p:attrName>
                                        </p:attrNameLst>
                                      </p:cBhvr>
                                      <p:tavLst>
                                        <p:tav fmla="" tm="0">
                                          <p:val>
                                            <p:strVal val="0"/>
                                          </p:val>
                                        </p:tav>
                                        <p:tav fmla="" tm="100000">
                                          <p:val>
                                            <p:strVal val="#ppt_w"/>
                                          </p:val>
                                        </p:tav>
                                      </p:tavLst>
                                    </p:anim>
                                    <p:anim calcmode="lin" valueType="num">
                                      <p:cBhvr additive="base">
                                        <p:cTn dur="500"/>
                                        <p:tgtEl>
                                          <p:spTgt spid="117"/>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29" name="Shape 129"/>
        <p:cNvGrpSpPr/>
        <p:nvPr/>
      </p:nvGrpSpPr>
      <p:grpSpPr>
        <a:xfrm>
          <a:off x="0" y="0"/>
          <a:ext cx="0" cy="0"/>
          <a:chOff x="0" y="0"/>
          <a:chExt cx="0" cy="0"/>
        </a:xfrm>
      </p:grpSpPr>
      <p:sp>
        <p:nvSpPr>
          <p:cNvPr id="130" name="Google Shape;130;p3"/>
          <p:cNvSpPr txBox="1"/>
          <p:nvPr/>
        </p:nvSpPr>
        <p:spPr>
          <a:xfrm>
            <a:off x="1476848" y="1877200"/>
            <a:ext cx="3004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767171"/>
              </a:buClr>
              <a:buSzPts val="3200"/>
              <a:buFont typeface="Open Sans"/>
              <a:buNone/>
            </a:pPr>
            <a:r>
              <a:t/>
            </a:r>
            <a:endParaRPr b="1" i="0" sz="1400" u="none" cap="none" strike="noStrike">
              <a:solidFill>
                <a:schemeClr val="lt1"/>
              </a:solidFill>
              <a:latin typeface="Encode Sans"/>
              <a:ea typeface="Encode Sans"/>
              <a:cs typeface="Encode Sans"/>
              <a:sym typeface="Encode Sans"/>
            </a:endParaRPr>
          </a:p>
        </p:txBody>
      </p:sp>
      <p:sp>
        <p:nvSpPr>
          <p:cNvPr id="131" name="Google Shape;131;p3"/>
          <p:cNvSpPr txBox="1"/>
          <p:nvPr/>
        </p:nvSpPr>
        <p:spPr>
          <a:xfrm>
            <a:off x="2974590" y="2386008"/>
            <a:ext cx="1267200" cy="3078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74EEA"/>
              </a:buClr>
              <a:buSzPts val="3200"/>
              <a:buFont typeface="Open Sans"/>
              <a:buNone/>
            </a:pPr>
            <a:r>
              <a:t/>
            </a:r>
            <a:endParaRPr b="0" i="0" sz="1400" u="none" cap="none" strike="noStrike">
              <a:solidFill>
                <a:schemeClr val="lt1"/>
              </a:solidFill>
              <a:latin typeface="Encode Sans Medium"/>
              <a:ea typeface="Encode Sans Medium"/>
              <a:cs typeface="Encode Sans Medium"/>
              <a:sym typeface="Encode Sans Medium"/>
            </a:endParaRPr>
          </a:p>
        </p:txBody>
      </p:sp>
      <p:sp>
        <p:nvSpPr>
          <p:cNvPr id="132" name="Google Shape;132;p3"/>
          <p:cNvSpPr/>
          <p:nvPr/>
        </p:nvSpPr>
        <p:spPr>
          <a:xfrm>
            <a:off x="7021512" y="4660900"/>
            <a:ext cx="215900" cy="21431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3" name="Google Shape;133;p3"/>
          <p:cNvSpPr/>
          <p:nvPr/>
        </p:nvSpPr>
        <p:spPr>
          <a:xfrm>
            <a:off x="7472362" y="4660900"/>
            <a:ext cx="214312" cy="21431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4" name="Google Shape;134;p3"/>
          <p:cNvSpPr/>
          <p:nvPr/>
        </p:nvSpPr>
        <p:spPr>
          <a:xfrm>
            <a:off x="7923212" y="4660900"/>
            <a:ext cx="214312" cy="214312"/>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5" name="Google Shape;135;p3"/>
          <p:cNvSpPr txBox="1"/>
          <p:nvPr/>
        </p:nvSpPr>
        <p:spPr>
          <a:xfrm>
            <a:off x="842975" y="2054050"/>
            <a:ext cx="5835900" cy="4778100"/>
          </a:xfrm>
          <a:prstGeom prst="rect">
            <a:avLst/>
          </a:prstGeom>
          <a:solidFill>
            <a:srgbClr val="0194DB"/>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36" name="Google Shape;136;p3"/>
          <p:cNvSpPr txBox="1"/>
          <p:nvPr/>
        </p:nvSpPr>
        <p:spPr>
          <a:xfrm>
            <a:off x="1283350" y="2386000"/>
            <a:ext cx="4649700" cy="4032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E5E8F7"/>
              </a:buClr>
              <a:buSzPts val="2400"/>
              <a:buFont typeface="Open Sans"/>
              <a:buNone/>
            </a:pPr>
            <a:r>
              <a:rPr lang="en-US" sz="1600">
                <a:solidFill>
                  <a:srgbClr val="E5E8F7"/>
                </a:solidFill>
                <a:latin typeface="Encode Sans"/>
                <a:ea typeface="Encode Sans"/>
                <a:cs typeface="Encode Sans"/>
                <a:sym typeface="Encode Sans"/>
              </a:rPr>
              <a:t>ENTREVISTA A PADRES</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None/>
            </a:pPr>
            <a:r>
              <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Espacio de escucha y acompañamiento</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Portavoz con el equipo tratante</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rPr lang="en-US" sz="1600">
                <a:solidFill>
                  <a:srgbClr val="E5E8F7"/>
                </a:solidFill>
                <a:latin typeface="Encode Sans"/>
                <a:ea typeface="Encode Sans"/>
                <a:cs typeface="Encode Sans"/>
                <a:sym typeface="Encode Sans"/>
              </a:rPr>
              <a:t>ENTREVISTAS CON EL NIÑO</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Señalamiento (chasquido) </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Competencia de cuentas</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Lectura de cuentos “Elige tu propia aventura”</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rPr lang="en-US" sz="1600">
                <a:solidFill>
                  <a:srgbClr val="E5E8F7"/>
                </a:solidFill>
                <a:latin typeface="Encode Sans"/>
                <a:ea typeface="Encode Sans"/>
                <a:cs typeface="Encode Sans"/>
                <a:sym typeface="Encode Sans"/>
              </a:rPr>
              <a:t>ATENEOS CLÍNICOS</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I</a:t>
            </a:r>
            <a:r>
              <a:rPr lang="en-US" sz="1600">
                <a:solidFill>
                  <a:srgbClr val="E5E8F7"/>
                </a:solidFill>
                <a:latin typeface="Encode Sans"/>
                <a:ea typeface="Encode Sans"/>
                <a:cs typeface="Encode Sans"/>
                <a:sym typeface="Encode Sans"/>
              </a:rPr>
              <a:t>ntra o intrahospitalarios</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t/>
            </a:r>
            <a:endParaRPr sz="1600">
              <a:solidFill>
                <a:srgbClr val="E5E8F7"/>
              </a:solidFill>
              <a:latin typeface="Encode Sans"/>
              <a:ea typeface="Encode Sans"/>
              <a:cs typeface="Encode Sans"/>
              <a:sym typeface="Encode Sans"/>
            </a:endParaRPr>
          </a:p>
          <a:p>
            <a:pPr indent="0" lvl="0" marL="0" marR="0" rtl="0" algn="l">
              <a:lnSpc>
                <a:spcPct val="100000"/>
              </a:lnSpc>
              <a:spcBef>
                <a:spcPts val="0"/>
              </a:spcBef>
              <a:spcAft>
                <a:spcPts val="0"/>
              </a:spcAft>
              <a:buClr>
                <a:srgbClr val="E5E8F7"/>
              </a:buClr>
              <a:buSzPts val="2400"/>
              <a:buFont typeface="Open Sans"/>
              <a:buNone/>
            </a:pPr>
            <a:r>
              <a:rPr lang="en-US" sz="1600">
                <a:solidFill>
                  <a:srgbClr val="E5E8F7"/>
                </a:solidFill>
                <a:latin typeface="Encode Sans"/>
                <a:ea typeface="Encode Sans"/>
                <a:cs typeface="Encode Sans"/>
                <a:sym typeface="Encode Sans"/>
              </a:rPr>
              <a:t>COMITÉ DE BIOÉTICA</a:t>
            </a:r>
            <a:endParaRPr sz="1600">
              <a:solidFill>
                <a:srgbClr val="E5E8F7"/>
              </a:solidFill>
              <a:latin typeface="Encode Sans"/>
              <a:ea typeface="Encode Sans"/>
              <a:cs typeface="Encode Sans"/>
              <a:sym typeface="Encode Sans"/>
            </a:endParaRPr>
          </a:p>
          <a:p>
            <a:pPr indent="-330200" lvl="0" marL="457200" marR="0" rtl="0" algn="l">
              <a:lnSpc>
                <a:spcPct val="100000"/>
              </a:lnSpc>
              <a:spcBef>
                <a:spcPts val="0"/>
              </a:spcBef>
              <a:spcAft>
                <a:spcPts val="0"/>
              </a:spcAft>
              <a:buClr>
                <a:srgbClr val="E5E8F7"/>
              </a:buClr>
              <a:buSzPts val="1600"/>
              <a:buFont typeface="Encode Sans"/>
              <a:buChar char="●"/>
            </a:pPr>
            <a:r>
              <a:rPr lang="en-US" sz="1600">
                <a:solidFill>
                  <a:srgbClr val="E5E8F7"/>
                </a:solidFill>
                <a:latin typeface="Encode Sans"/>
                <a:ea typeface="Encode Sans"/>
                <a:cs typeface="Encode Sans"/>
                <a:sym typeface="Encode Sans"/>
              </a:rPr>
              <a:t>Dilema bioético</a:t>
            </a:r>
            <a:endParaRPr sz="2000">
              <a:solidFill>
                <a:srgbClr val="E5E8F7"/>
              </a:solidFill>
              <a:latin typeface="Encode Sans"/>
              <a:ea typeface="Encode Sans"/>
              <a:cs typeface="Encode Sans"/>
              <a:sym typeface="Encode Sans"/>
            </a:endParaRPr>
          </a:p>
        </p:txBody>
      </p:sp>
      <p:pic>
        <p:nvPicPr>
          <p:cNvPr id="137" name="Google Shape;137;p3"/>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pic>
        <p:nvPicPr>
          <p:cNvPr id="138" name="Google Shape;138;p3"/>
          <p:cNvPicPr preferRelativeResize="0"/>
          <p:nvPr/>
        </p:nvPicPr>
        <p:blipFill>
          <a:blip r:embed="rId4">
            <a:alphaModFix/>
          </a:blip>
          <a:stretch>
            <a:fillRect/>
          </a:stretch>
        </p:blipFill>
        <p:spPr>
          <a:xfrm>
            <a:off x="6678725" y="0"/>
            <a:ext cx="5143500" cy="6857999"/>
          </a:xfrm>
          <a:prstGeom prst="rect">
            <a:avLst/>
          </a:prstGeom>
          <a:noFill/>
          <a:ln>
            <a:noFill/>
          </a:ln>
        </p:spPr>
      </p:pic>
      <p:sp>
        <p:nvSpPr>
          <p:cNvPr id="139" name="Google Shape;139;p3"/>
          <p:cNvSpPr txBox="1"/>
          <p:nvPr/>
        </p:nvSpPr>
        <p:spPr>
          <a:xfrm>
            <a:off x="2108200" y="581050"/>
            <a:ext cx="3906900" cy="877200"/>
          </a:xfrm>
          <a:prstGeom prst="rect">
            <a:avLst/>
          </a:prstGeom>
          <a:noFill/>
          <a:ln>
            <a:noFill/>
          </a:ln>
        </p:spPr>
        <p:txBody>
          <a:bodyPr anchorCtr="0" anchor="t" bIns="91425" lIns="91425" spcFirstLastPara="1" rIns="91425" wrap="square" tIns="91425">
            <a:spAutoFit/>
          </a:bodyPr>
          <a:lstStyle/>
          <a:p>
            <a:pPr indent="0" lvl="0" marL="0" rtl="0" algn="l">
              <a:lnSpc>
                <a:spcPct val="90000"/>
              </a:lnSpc>
              <a:spcBef>
                <a:spcPts val="0"/>
              </a:spcBef>
              <a:spcAft>
                <a:spcPts val="0"/>
              </a:spcAft>
              <a:buNone/>
            </a:pPr>
            <a:r>
              <a:rPr b="1" lang="en-US" sz="2500">
                <a:solidFill>
                  <a:schemeClr val="lt1"/>
                </a:solidFill>
                <a:latin typeface="Encode Sans"/>
                <a:ea typeface="Encode Sans"/>
                <a:cs typeface="Encode Sans"/>
                <a:sym typeface="Encode Sans"/>
              </a:rPr>
              <a:t>INTERVENCIONES DESDE SALUD MENTAL</a:t>
            </a:r>
            <a:endParaRPr sz="2400"/>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4">
                                  <p:stCondLst>
                                    <p:cond delay="0"/>
                                  </p:stCondLst>
                                  <p:childTnLst>
                                    <p:set>
                                      <p:cBhvr>
                                        <p:cTn dur="1" fill="hold">
                                          <p:stCondLst>
                                            <p:cond delay="0"/>
                                          </p:stCondLst>
                                        </p:cTn>
                                        <p:tgtEl>
                                          <p:spTgt spid="135"/>
                                        </p:tgtEl>
                                        <p:attrNameLst>
                                          <p:attrName>style.visibility</p:attrName>
                                        </p:attrNameLst>
                                      </p:cBhvr>
                                      <p:to>
                                        <p:strVal val="visible"/>
                                      </p:to>
                                    </p:set>
                                    <p:anim calcmode="lin" valueType="num">
                                      <p:cBhvr additive="base">
                                        <p:cTn dur="500"/>
                                        <p:tgtEl>
                                          <p:spTgt spid="13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31"/>
                                        </p:tgtEl>
                                        <p:attrNameLst>
                                          <p:attrName>style.visibility</p:attrName>
                                        </p:attrNameLst>
                                      </p:cBhvr>
                                      <p:to>
                                        <p:strVal val="visible"/>
                                      </p:to>
                                    </p:set>
                                    <p:anim calcmode="lin" valueType="num">
                                      <p:cBhvr additive="base">
                                        <p:cTn dur="500"/>
                                        <p:tgtEl>
                                          <p:spTgt spid="13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250"/>
                                  </p:stCondLst>
                                  <p:childTnLst>
                                    <p:set>
                                      <p:cBhvr>
                                        <p:cTn dur="1" fill="hold">
                                          <p:stCondLst>
                                            <p:cond delay="0"/>
                                          </p:stCondLst>
                                        </p:cTn>
                                        <p:tgtEl>
                                          <p:spTgt spid="130"/>
                                        </p:tgtEl>
                                        <p:attrNameLst>
                                          <p:attrName>style.visibility</p:attrName>
                                        </p:attrNameLst>
                                      </p:cBhvr>
                                      <p:to>
                                        <p:strVal val="visible"/>
                                      </p:to>
                                    </p:set>
                                    <p:anim calcmode="lin" valueType="num">
                                      <p:cBhvr additive="base">
                                        <p:cTn dur="500"/>
                                        <p:tgtEl>
                                          <p:spTgt spid="130"/>
                                        </p:tgtEl>
                                        <p:attrNameLst>
                                          <p:attrName>ppt_y</p:attrName>
                                        </p:attrNameLst>
                                      </p:cBhvr>
                                      <p:tavLst>
                                        <p:tav fmla="" tm="0">
                                          <p:val>
                                            <p:strVal val="#ppt_y-1"/>
                                          </p:val>
                                        </p:tav>
                                        <p:tav fmla="" tm="100000">
                                          <p:val>
                                            <p:strVal val="#ppt_y"/>
                                          </p:val>
                                        </p:tav>
                                      </p:tavLst>
                                    </p:anim>
                                  </p:childTnLst>
                                </p:cTn>
                              </p:par>
                              <p:par>
                                <p:cTn fill="hold" nodeType="withEffect" presetClass="entr" presetID="23" presetSubtype="16">
                                  <p:stCondLst>
                                    <p:cond delay="250"/>
                                  </p:stCondLst>
                                  <p:childTnLst>
                                    <p:set>
                                      <p:cBhvr>
                                        <p:cTn dur="1" fill="hold">
                                          <p:stCondLst>
                                            <p:cond delay="0"/>
                                          </p:stCondLst>
                                        </p:cTn>
                                        <p:tgtEl>
                                          <p:spTgt spid="132"/>
                                        </p:tgtEl>
                                        <p:attrNameLst>
                                          <p:attrName>style.visibility</p:attrName>
                                        </p:attrNameLst>
                                      </p:cBhvr>
                                      <p:to>
                                        <p:strVal val="visible"/>
                                      </p:to>
                                    </p:set>
                                    <p:anim calcmode="lin" valueType="num">
                                      <p:cBhvr additive="base">
                                        <p:cTn dur="500"/>
                                        <p:tgtEl>
                                          <p:spTgt spid="132"/>
                                        </p:tgtEl>
                                        <p:attrNameLst>
                                          <p:attrName>ppt_w</p:attrName>
                                        </p:attrNameLst>
                                      </p:cBhvr>
                                      <p:tavLst>
                                        <p:tav fmla="" tm="0">
                                          <p:val>
                                            <p:strVal val="0"/>
                                          </p:val>
                                        </p:tav>
                                        <p:tav fmla="" tm="100000">
                                          <p:val>
                                            <p:strVal val="#ppt_w"/>
                                          </p:val>
                                        </p:tav>
                                      </p:tavLst>
                                    </p:anim>
                                    <p:anim calcmode="lin" valueType="num">
                                      <p:cBhvr additive="base">
                                        <p:cTn dur="500"/>
                                        <p:tgtEl>
                                          <p:spTgt spid="132"/>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500"/>
                                  </p:stCondLst>
                                  <p:childTnLst>
                                    <p:set>
                                      <p:cBhvr>
                                        <p:cTn dur="1" fill="hold">
                                          <p:stCondLst>
                                            <p:cond delay="0"/>
                                          </p:stCondLst>
                                        </p:cTn>
                                        <p:tgtEl>
                                          <p:spTgt spid="133"/>
                                        </p:tgtEl>
                                        <p:attrNameLst>
                                          <p:attrName>style.visibility</p:attrName>
                                        </p:attrNameLst>
                                      </p:cBhvr>
                                      <p:to>
                                        <p:strVal val="visible"/>
                                      </p:to>
                                    </p:set>
                                    <p:anim calcmode="lin" valueType="num">
                                      <p:cBhvr additive="base">
                                        <p:cTn dur="500"/>
                                        <p:tgtEl>
                                          <p:spTgt spid="133"/>
                                        </p:tgtEl>
                                        <p:attrNameLst>
                                          <p:attrName>ppt_w</p:attrName>
                                        </p:attrNameLst>
                                      </p:cBhvr>
                                      <p:tavLst>
                                        <p:tav fmla="" tm="0">
                                          <p:val>
                                            <p:strVal val="0"/>
                                          </p:val>
                                        </p:tav>
                                        <p:tav fmla="" tm="100000">
                                          <p:val>
                                            <p:strVal val="#ppt_w"/>
                                          </p:val>
                                        </p:tav>
                                      </p:tavLst>
                                    </p:anim>
                                    <p:anim calcmode="lin" valueType="num">
                                      <p:cBhvr additive="base">
                                        <p:cTn dur="500"/>
                                        <p:tgtEl>
                                          <p:spTgt spid="133"/>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750"/>
                                  </p:stCondLst>
                                  <p:childTnLst>
                                    <p:set>
                                      <p:cBhvr>
                                        <p:cTn dur="1" fill="hold">
                                          <p:stCondLst>
                                            <p:cond delay="0"/>
                                          </p:stCondLst>
                                        </p:cTn>
                                        <p:tgtEl>
                                          <p:spTgt spid="134"/>
                                        </p:tgtEl>
                                        <p:attrNameLst>
                                          <p:attrName>style.visibility</p:attrName>
                                        </p:attrNameLst>
                                      </p:cBhvr>
                                      <p:to>
                                        <p:strVal val="visible"/>
                                      </p:to>
                                    </p:set>
                                    <p:anim calcmode="lin" valueType="num">
                                      <p:cBhvr additive="base">
                                        <p:cTn dur="500"/>
                                        <p:tgtEl>
                                          <p:spTgt spid="134"/>
                                        </p:tgtEl>
                                        <p:attrNameLst>
                                          <p:attrName>ppt_w</p:attrName>
                                        </p:attrNameLst>
                                      </p:cBhvr>
                                      <p:tavLst>
                                        <p:tav fmla="" tm="0">
                                          <p:val>
                                            <p:strVal val="0"/>
                                          </p:val>
                                        </p:tav>
                                        <p:tav fmla="" tm="100000">
                                          <p:val>
                                            <p:strVal val="#ppt_w"/>
                                          </p:val>
                                        </p:tav>
                                      </p:tavLst>
                                    </p:anim>
                                    <p:anim calcmode="lin" valueType="num">
                                      <p:cBhvr additive="base">
                                        <p:cTn dur="500"/>
                                        <p:tgtEl>
                                          <p:spTgt spid="134"/>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1000"/>
                                  </p:stCondLst>
                                  <p:childTnLst>
                                    <p:set>
                                      <p:cBhvr>
                                        <p:cTn dur="1" fill="hold">
                                          <p:stCondLst>
                                            <p:cond delay="0"/>
                                          </p:stCondLst>
                                        </p:cTn>
                                        <p:tgtEl>
                                          <p:spTgt spid="136"/>
                                        </p:tgtEl>
                                        <p:attrNameLst>
                                          <p:attrName>style.visibility</p:attrName>
                                        </p:attrNameLst>
                                      </p:cBhvr>
                                      <p:to>
                                        <p:strVal val="visible"/>
                                      </p:to>
                                    </p:set>
                                    <p:anim calcmode="lin" valueType="num">
                                      <p:cBhvr additive="base">
                                        <p:cTn dur="500"/>
                                        <p:tgtEl>
                                          <p:spTgt spid="136"/>
                                        </p:tgtEl>
                                        <p:attrNameLst>
                                          <p:attrName>ppt_w</p:attrName>
                                        </p:attrNameLst>
                                      </p:cBhvr>
                                      <p:tavLst>
                                        <p:tav fmla="" tm="0">
                                          <p:val>
                                            <p:strVal val="0"/>
                                          </p:val>
                                        </p:tav>
                                        <p:tav fmla="" tm="100000">
                                          <p:val>
                                            <p:strVal val="#ppt_w"/>
                                          </p:val>
                                        </p:tav>
                                      </p:tavLst>
                                    </p:anim>
                                    <p:anim calcmode="lin" valueType="num">
                                      <p:cBhvr additive="base">
                                        <p:cTn dur="500"/>
                                        <p:tgtEl>
                                          <p:spTgt spid="13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43" name="Shape 143"/>
        <p:cNvGrpSpPr/>
        <p:nvPr/>
      </p:nvGrpSpPr>
      <p:grpSpPr>
        <a:xfrm>
          <a:off x="0" y="0"/>
          <a:ext cx="0" cy="0"/>
          <a:chOff x="0" y="0"/>
          <a:chExt cx="0" cy="0"/>
        </a:xfrm>
      </p:grpSpPr>
      <p:sp>
        <p:nvSpPr>
          <p:cNvPr id="144" name="Google Shape;144;g25d816b6f2a_2_128"/>
          <p:cNvSpPr txBox="1"/>
          <p:nvPr/>
        </p:nvSpPr>
        <p:spPr>
          <a:xfrm>
            <a:off x="2771775" y="714375"/>
            <a:ext cx="5346600" cy="7080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274EEA"/>
              </a:buClr>
              <a:buSzPts val="3600"/>
              <a:buFont typeface="Open Sans"/>
              <a:buNone/>
            </a:pPr>
            <a:r>
              <a:rPr b="1" lang="en-US" sz="4000">
                <a:solidFill>
                  <a:schemeClr val="lt1"/>
                </a:solidFill>
                <a:latin typeface="Encode Sans"/>
                <a:ea typeface="Encode Sans"/>
                <a:cs typeface="Encode Sans"/>
                <a:sym typeface="Encode Sans"/>
              </a:rPr>
              <a:t>CONCLUSIONES</a:t>
            </a:r>
            <a:endParaRPr b="1" i="0" sz="1800" u="none" cap="none" strike="noStrike">
              <a:solidFill>
                <a:schemeClr val="lt1"/>
              </a:solidFill>
              <a:latin typeface="Encode Sans"/>
              <a:ea typeface="Encode Sans"/>
              <a:cs typeface="Encode Sans"/>
              <a:sym typeface="Encode Sans"/>
            </a:endParaRPr>
          </a:p>
        </p:txBody>
      </p:sp>
      <p:sp>
        <p:nvSpPr>
          <p:cNvPr id="145" name="Google Shape;145;g25d816b6f2a_2_128"/>
          <p:cNvSpPr/>
          <p:nvPr/>
        </p:nvSpPr>
        <p:spPr>
          <a:xfrm>
            <a:off x="1195350" y="3065450"/>
            <a:ext cx="10038300" cy="34800"/>
          </a:xfrm>
          <a:prstGeom prst="roundRect">
            <a:avLst>
              <a:gd fmla="val 0" name="adj"/>
            </a:avLst>
          </a:prstGeom>
          <a:solidFill>
            <a:srgbClr val="274EEA"/>
          </a:solidFill>
          <a:ln>
            <a:noFill/>
          </a:ln>
        </p:spPr>
        <p:txBody>
          <a:bodyPr anchorCtr="0" anchor="ctr"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46" name="Google Shape;146;g25d816b6f2a_2_128"/>
          <p:cNvPicPr preferRelativeResize="0"/>
          <p:nvPr/>
        </p:nvPicPr>
        <p:blipFill rotWithShape="1">
          <a:blip r:embed="rId3">
            <a:alphaModFix/>
          </a:blip>
          <a:srcRect b="0" l="0" r="0" t="0"/>
          <a:stretch/>
        </p:blipFill>
        <p:spPr>
          <a:xfrm>
            <a:off x="487350" y="422875"/>
            <a:ext cx="1193501" cy="694325"/>
          </a:xfrm>
          <a:prstGeom prst="rect">
            <a:avLst/>
          </a:prstGeom>
          <a:noFill/>
          <a:ln>
            <a:noFill/>
          </a:ln>
        </p:spPr>
      </p:pic>
      <p:sp>
        <p:nvSpPr>
          <p:cNvPr id="147" name="Google Shape;147;g25d816b6f2a_2_128"/>
          <p:cNvSpPr txBox="1"/>
          <p:nvPr/>
        </p:nvSpPr>
        <p:spPr>
          <a:xfrm>
            <a:off x="1195350" y="2614850"/>
            <a:ext cx="2919300" cy="450600"/>
          </a:xfrm>
          <a:prstGeom prst="rect">
            <a:avLst/>
          </a:prstGeom>
          <a:solidFill>
            <a:schemeClr val="accent1"/>
          </a:solidFill>
          <a:ln>
            <a:noFill/>
          </a:ln>
          <a:effectLst>
            <a:outerShdw blurRad="63500" dir="5400000" dist="50800">
              <a:srgbClr val="000000">
                <a:alpha val="4745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190"/>
              <a:buFont typeface="Arial"/>
              <a:buNone/>
            </a:pPr>
            <a:r>
              <a:rPr b="1" lang="en-US" sz="1290">
                <a:solidFill>
                  <a:schemeClr val="lt1"/>
                </a:solidFill>
                <a:latin typeface="Encode Sans"/>
                <a:ea typeface="Encode Sans"/>
                <a:cs typeface="Encode Sans"/>
                <a:sym typeface="Encode Sans"/>
              </a:rPr>
              <a:t>CUERPO ENFERMO</a:t>
            </a:r>
            <a:endParaRPr b="0" i="0" sz="1900" u="none" cap="none" strike="noStrike">
              <a:solidFill>
                <a:srgbClr val="000000"/>
              </a:solidFill>
              <a:latin typeface="Calibri"/>
              <a:ea typeface="Calibri"/>
              <a:cs typeface="Calibri"/>
              <a:sym typeface="Calibri"/>
            </a:endParaRPr>
          </a:p>
        </p:txBody>
      </p:sp>
      <p:sp>
        <p:nvSpPr>
          <p:cNvPr id="148" name="Google Shape;148;g25d816b6f2a_2_128"/>
          <p:cNvSpPr txBox="1"/>
          <p:nvPr/>
        </p:nvSpPr>
        <p:spPr>
          <a:xfrm>
            <a:off x="952450" y="3224000"/>
            <a:ext cx="3081000" cy="23550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Partimos de un cuerpo enfermo, intervenido, agujereado, pasivo, muriente, sin voz. </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Objeto de investigación médica.</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Protagonismo de los padres, enojo, desesperación.</a:t>
            </a:r>
            <a:endParaRPr sz="1300"/>
          </a:p>
        </p:txBody>
      </p:sp>
      <p:sp>
        <p:nvSpPr>
          <p:cNvPr id="149" name="Google Shape;149;g25d816b6f2a_2_128"/>
          <p:cNvSpPr txBox="1"/>
          <p:nvPr/>
        </p:nvSpPr>
        <p:spPr>
          <a:xfrm>
            <a:off x="4735275" y="3224000"/>
            <a:ext cx="3383100" cy="2632200"/>
          </a:xfrm>
          <a:prstGeom prst="rect">
            <a:avLst/>
          </a:prstGeom>
          <a:noFill/>
          <a:ln>
            <a:noFill/>
          </a:ln>
        </p:spPr>
        <p:txBody>
          <a:bodyPr anchorCtr="0" anchor="t" bIns="91425" lIns="91425" spcFirstLastPara="1" rIns="91425" wrap="square" tIns="91425">
            <a:spAutoFit/>
          </a:bodyPr>
          <a:lstStyle/>
          <a:p>
            <a:pPr indent="0" lvl="0" marL="0" rtl="0" algn="l">
              <a:lnSpc>
                <a:spcPct val="120000"/>
              </a:lnSpc>
              <a:spcBef>
                <a:spcPts val="0"/>
              </a:spcBef>
              <a:spcAft>
                <a:spcPts val="0"/>
              </a:spcAft>
              <a:buClr>
                <a:schemeClr val="dk1"/>
              </a:buClr>
              <a:buSzPts val="1100"/>
              <a:buFont typeface="Arial"/>
              <a:buNone/>
            </a:pPr>
            <a:r>
              <a:rPr lang="en-US" sz="1500">
                <a:solidFill>
                  <a:schemeClr val="lt1"/>
                </a:solidFill>
                <a:latin typeface="Encode Sans"/>
                <a:ea typeface="Encode Sans"/>
                <a:cs typeface="Encode Sans"/>
                <a:sym typeface="Encode Sans"/>
              </a:rPr>
              <a:t>Puesta en juego de la comunicación en todas sus formas:</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valor de la interdisciplina</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intra equipo psi</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con los padres / entre los padres y el equipo</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dando entidad a un niño que toma la palabra y expresa su sufrimiento así como su deseo.</a:t>
            </a:r>
            <a:endParaRPr sz="1500">
              <a:solidFill>
                <a:schemeClr val="lt1"/>
              </a:solidFill>
              <a:latin typeface="Encode Sans"/>
              <a:ea typeface="Encode Sans"/>
              <a:cs typeface="Encode Sans"/>
              <a:sym typeface="Encode Sans"/>
            </a:endParaRPr>
          </a:p>
        </p:txBody>
      </p:sp>
      <p:sp>
        <p:nvSpPr>
          <p:cNvPr id="150" name="Google Shape;150;g25d816b6f2a_2_128"/>
          <p:cNvSpPr txBox="1"/>
          <p:nvPr/>
        </p:nvSpPr>
        <p:spPr>
          <a:xfrm>
            <a:off x="8399350" y="3224000"/>
            <a:ext cx="3038400" cy="2355000"/>
          </a:xfrm>
          <a:prstGeom prst="rect">
            <a:avLst/>
          </a:prstGeom>
          <a:noFill/>
          <a:ln>
            <a:noFill/>
          </a:ln>
        </p:spPr>
        <p:txBody>
          <a:bodyPr anchorCtr="0" anchor="t" bIns="91425" lIns="91425" spcFirstLastPara="1" rIns="91425" wrap="square" tIns="91425">
            <a:spAutoFit/>
          </a:bodyPr>
          <a:lstStyle/>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Niño que juega, pide  y hace lazo con el otro.</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Capacidad de disfrute y de proyectar.</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Niño que trasciende.</a:t>
            </a:r>
            <a:endParaRPr sz="1500">
              <a:solidFill>
                <a:schemeClr val="lt1"/>
              </a:solidFill>
              <a:latin typeface="Encode Sans"/>
              <a:ea typeface="Encode Sans"/>
              <a:cs typeface="Encode Sans"/>
              <a:sym typeface="Encode Sans"/>
            </a:endParaRPr>
          </a:p>
          <a:p>
            <a:pPr indent="-323850" lvl="0" marL="457200" rtl="0" algn="l">
              <a:lnSpc>
                <a:spcPct val="120000"/>
              </a:lnSpc>
              <a:spcBef>
                <a:spcPts val="0"/>
              </a:spcBef>
              <a:spcAft>
                <a:spcPts val="0"/>
              </a:spcAft>
              <a:buClr>
                <a:schemeClr val="lt1"/>
              </a:buClr>
              <a:buSzPts val="1500"/>
              <a:buFont typeface="Encode Sans"/>
              <a:buChar char="●"/>
            </a:pPr>
            <a:r>
              <a:rPr lang="en-US" sz="1500">
                <a:solidFill>
                  <a:schemeClr val="lt1"/>
                </a:solidFill>
                <a:latin typeface="Encode Sans"/>
                <a:ea typeface="Encode Sans"/>
                <a:cs typeface="Encode Sans"/>
                <a:sym typeface="Encode Sans"/>
              </a:rPr>
              <a:t>Padres que acompañan a un niño y  pueden sostener sin protagonismo.</a:t>
            </a:r>
            <a:endParaRPr sz="1500">
              <a:solidFill>
                <a:schemeClr val="lt1"/>
              </a:solidFill>
              <a:latin typeface="Encode Sans"/>
              <a:ea typeface="Encode Sans"/>
              <a:cs typeface="Encode Sans"/>
              <a:sym typeface="Encode Sans"/>
            </a:endParaRPr>
          </a:p>
        </p:txBody>
      </p:sp>
      <p:sp>
        <p:nvSpPr>
          <p:cNvPr id="151" name="Google Shape;151;g25d816b6f2a_2_128"/>
          <p:cNvSpPr txBox="1"/>
          <p:nvPr/>
        </p:nvSpPr>
        <p:spPr>
          <a:xfrm>
            <a:off x="4856900" y="2614850"/>
            <a:ext cx="2919300" cy="450600"/>
          </a:xfrm>
          <a:prstGeom prst="rect">
            <a:avLst/>
          </a:prstGeom>
          <a:solidFill>
            <a:schemeClr val="accent1"/>
          </a:solidFill>
          <a:ln>
            <a:noFill/>
          </a:ln>
          <a:effectLst>
            <a:outerShdw blurRad="63500" dir="5400000" dist="50800">
              <a:srgbClr val="000000">
                <a:alpha val="4745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190"/>
              <a:buFont typeface="Arial"/>
              <a:buNone/>
            </a:pPr>
            <a:r>
              <a:rPr b="1" lang="en-US" sz="1290">
                <a:solidFill>
                  <a:schemeClr val="lt1"/>
                </a:solidFill>
                <a:latin typeface="Encode Sans"/>
                <a:ea typeface="Encode Sans"/>
                <a:cs typeface="Encode Sans"/>
                <a:sym typeface="Encode Sans"/>
              </a:rPr>
              <a:t>APUESTA A LA PALABRA</a:t>
            </a:r>
            <a:endParaRPr b="0" i="0" sz="1900" u="none" cap="none" strike="noStrike">
              <a:solidFill>
                <a:srgbClr val="000000"/>
              </a:solidFill>
              <a:latin typeface="Calibri"/>
              <a:ea typeface="Calibri"/>
              <a:cs typeface="Calibri"/>
              <a:sym typeface="Calibri"/>
            </a:endParaRPr>
          </a:p>
        </p:txBody>
      </p:sp>
      <p:sp>
        <p:nvSpPr>
          <p:cNvPr id="152" name="Google Shape;152;g25d816b6f2a_2_128"/>
          <p:cNvSpPr txBox="1"/>
          <p:nvPr/>
        </p:nvSpPr>
        <p:spPr>
          <a:xfrm>
            <a:off x="8518450" y="2614850"/>
            <a:ext cx="2919300" cy="450600"/>
          </a:xfrm>
          <a:prstGeom prst="rect">
            <a:avLst/>
          </a:prstGeom>
          <a:solidFill>
            <a:schemeClr val="accent1"/>
          </a:solidFill>
          <a:ln>
            <a:noFill/>
          </a:ln>
          <a:effectLst>
            <a:outerShdw blurRad="63500" dir="5400000" dist="50800">
              <a:srgbClr val="000000">
                <a:alpha val="47450"/>
              </a:srgbClr>
            </a:outerShdw>
          </a:effectLst>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lt1"/>
              </a:buClr>
              <a:buSzPts val="1190"/>
              <a:buFont typeface="Arial"/>
              <a:buNone/>
            </a:pPr>
            <a:r>
              <a:rPr b="1" lang="en-US" sz="1290">
                <a:solidFill>
                  <a:schemeClr val="lt1"/>
                </a:solidFill>
                <a:latin typeface="Encode Sans"/>
                <a:ea typeface="Encode Sans"/>
                <a:cs typeface="Encode Sans"/>
                <a:sym typeface="Encode Sans"/>
              </a:rPr>
              <a:t>SUJETO DESEANTE</a:t>
            </a:r>
            <a:endParaRPr b="0" i="0" sz="1900" u="none" cap="none" strike="noStrike">
              <a:solidFill>
                <a:srgbClr val="00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2" presetSubtype="1">
                                  <p:stCondLst>
                                    <p:cond delay="250"/>
                                  </p:stCondLst>
                                  <p:childTnLst>
                                    <p:set>
                                      <p:cBhvr>
                                        <p:cTn dur="1" fill="hold">
                                          <p:stCondLst>
                                            <p:cond delay="0"/>
                                          </p:stCondLst>
                                        </p:cTn>
                                        <p:tgtEl>
                                          <p:spTgt spid="144"/>
                                        </p:tgtEl>
                                        <p:attrNameLst>
                                          <p:attrName>style.visibility</p:attrName>
                                        </p:attrNameLst>
                                      </p:cBhvr>
                                      <p:to>
                                        <p:strVal val="visible"/>
                                      </p:to>
                                    </p:set>
                                    <p:anim calcmode="lin" valueType="num">
                                      <p:cBhvr additive="base">
                                        <p:cTn dur="500"/>
                                        <p:tgtEl>
                                          <p:spTgt spid="144"/>
                                        </p:tgtEl>
                                        <p:attrNameLst>
                                          <p:attrName>ppt_y</p:attrName>
                                        </p:attrNameLst>
                                      </p:cBhvr>
                                      <p:tavLst>
                                        <p:tav fmla="" tm="0">
                                          <p:val>
                                            <p:strVal val="#ppt_y-1"/>
                                          </p:val>
                                        </p:tav>
                                        <p:tav fmla="" tm="100000">
                                          <p:val>
                                            <p:strVal val="#ppt_y"/>
                                          </p:val>
                                        </p:tav>
                                      </p:tavLst>
                                    </p:anim>
                                  </p:childTnLst>
                                </p:cTn>
                              </p:par>
                              <p:par>
                                <p:cTn fill="hold" nodeType="withEffect" presetClass="entr" presetID="10" presetSubtype="0">
                                  <p:stCondLst>
                                    <p:cond delay="250"/>
                                  </p:stCondLst>
                                  <p:childTnLst>
                                    <p:set>
                                      <p:cBhvr>
                                        <p:cTn dur="1" fill="hold">
                                          <p:stCondLst>
                                            <p:cond delay="0"/>
                                          </p:stCondLst>
                                        </p:cTn>
                                        <p:tgtEl>
                                          <p:spTgt spid="145"/>
                                        </p:tgtEl>
                                        <p:attrNameLst>
                                          <p:attrName>style.visibility</p:attrName>
                                        </p:attrNameLst>
                                      </p:cBhvr>
                                      <p:to>
                                        <p:strVal val="visible"/>
                                      </p:to>
                                    </p:set>
                                    <p:animEffect filter="fade" transition="in">
                                      <p:cBhvr>
                                        <p:cTn dur="500"/>
                                        <p:tgtEl>
                                          <p:spTgt spid="14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D4095"/>
        </a:solidFill>
      </p:bgPr>
    </p:bg>
    <p:spTree>
      <p:nvGrpSpPr>
        <p:cNvPr id="156" name="Shape 156"/>
        <p:cNvGrpSpPr/>
        <p:nvPr/>
      </p:nvGrpSpPr>
      <p:grpSpPr>
        <a:xfrm>
          <a:off x="0" y="0"/>
          <a:ext cx="0" cy="0"/>
          <a:chOff x="0" y="0"/>
          <a:chExt cx="0" cy="0"/>
        </a:xfrm>
      </p:grpSpPr>
      <p:pic>
        <p:nvPicPr>
          <p:cNvPr id="157" name="Google Shape;157;p8"/>
          <p:cNvPicPr preferRelativeResize="0"/>
          <p:nvPr/>
        </p:nvPicPr>
        <p:blipFill rotWithShape="1">
          <a:blip r:embed="rId3">
            <a:alphaModFix amt="80000"/>
          </a:blip>
          <a:srcRect b="0" l="0" r="0" t="0"/>
          <a:stretch/>
        </p:blipFill>
        <p:spPr>
          <a:xfrm>
            <a:off x="4375150" y="6308574"/>
            <a:ext cx="3441700" cy="196425"/>
          </a:xfrm>
          <a:prstGeom prst="rect">
            <a:avLst/>
          </a:prstGeom>
          <a:noFill/>
          <a:ln>
            <a:noFill/>
          </a:ln>
        </p:spPr>
      </p:pic>
      <p:sp>
        <p:nvSpPr>
          <p:cNvPr id="158" name="Google Shape;158;p8"/>
          <p:cNvSpPr txBox="1"/>
          <p:nvPr/>
        </p:nvSpPr>
        <p:spPr>
          <a:xfrm>
            <a:off x="498325" y="314327"/>
            <a:ext cx="4480200" cy="1262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EFEFEF"/>
              </a:buClr>
              <a:buSzPts val="5400"/>
              <a:buFont typeface="Open Sans"/>
              <a:buNone/>
            </a:pPr>
            <a:r>
              <a:rPr b="0" i="0" lang="en-US" sz="7600" u="none" cap="none" strike="noStrike">
                <a:solidFill>
                  <a:srgbClr val="EFEFEF"/>
                </a:solidFill>
                <a:latin typeface="Encode Sans ExtraBold"/>
                <a:ea typeface="Encode Sans ExtraBold"/>
                <a:cs typeface="Encode Sans ExtraBold"/>
                <a:sym typeface="Encode Sans ExtraBold"/>
              </a:rPr>
              <a:t>¡Gracias!</a:t>
            </a:r>
            <a:endParaRPr b="0" i="0" sz="3600" u="none" cap="none" strike="noStrike">
              <a:solidFill>
                <a:srgbClr val="000000"/>
              </a:solidFill>
              <a:latin typeface="Encode Sans ExtraBold"/>
              <a:ea typeface="Encode Sans ExtraBold"/>
              <a:cs typeface="Encode Sans ExtraBold"/>
              <a:sym typeface="Encode Sans ExtraBold"/>
            </a:endParaRPr>
          </a:p>
        </p:txBody>
      </p:sp>
      <p:pic>
        <p:nvPicPr>
          <p:cNvPr id="159" name="Google Shape;159;p8"/>
          <p:cNvPicPr preferRelativeResize="0"/>
          <p:nvPr/>
        </p:nvPicPr>
        <p:blipFill rotWithShape="1">
          <a:blip r:embed="rId4">
            <a:alphaModFix/>
          </a:blip>
          <a:srcRect b="0" l="0" r="0" t="0"/>
          <a:stretch/>
        </p:blipFill>
        <p:spPr>
          <a:xfrm>
            <a:off x="2825025" y="4330175"/>
            <a:ext cx="7169500" cy="1315450"/>
          </a:xfrm>
          <a:prstGeom prst="rect">
            <a:avLst/>
          </a:prstGeom>
          <a:noFill/>
          <a:ln>
            <a:noFill/>
          </a:ln>
        </p:spPr>
      </p:pic>
      <p:pic>
        <p:nvPicPr>
          <p:cNvPr id="160" name="Google Shape;160;p8"/>
          <p:cNvPicPr preferRelativeResize="0"/>
          <p:nvPr/>
        </p:nvPicPr>
        <p:blipFill rotWithShape="1">
          <a:blip r:embed="rId5">
            <a:alphaModFix/>
          </a:blip>
          <a:srcRect b="18927" l="0" r="50908" t="8582"/>
          <a:stretch/>
        </p:blipFill>
        <p:spPr>
          <a:xfrm>
            <a:off x="7175100" y="0"/>
            <a:ext cx="5016900" cy="3871800"/>
          </a:xfrm>
          <a:prstGeom prst="round1Rect">
            <a:avLst>
              <a:gd fmla="val 16667" name="adj"/>
            </a:avLst>
          </a:prstGeom>
          <a:gradFill>
            <a:gsLst>
              <a:gs pos="0">
                <a:srgbClr val="D8D8D8"/>
              </a:gs>
              <a:gs pos="100000">
                <a:srgbClr val="A5A5A5"/>
              </a:gs>
            </a:gsLst>
            <a:lin ang="2700006" scaled="0"/>
          </a:gradFill>
          <a:ln>
            <a:noFill/>
          </a:ln>
        </p:spPr>
      </p:pic>
      <p:sp>
        <p:nvSpPr>
          <p:cNvPr id="161" name="Google Shape;161;p8"/>
          <p:cNvSpPr txBox="1"/>
          <p:nvPr/>
        </p:nvSpPr>
        <p:spPr>
          <a:xfrm>
            <a:off x="498325" y="1671625"/>
            <a:ext cx="3230700" cy="3663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US">
                <a:solidFill>
                  <a:schemeClr val="lt1"/>
                </a:solidFill>
                <a:latin typeface="Encode Sans"/>
                <a:ea typeface="Encode Sans"/>
                <a:cs typeface="Encode Sans"/>
                <a:sym typeface="Encode Sans"/>
              </a:rPr>
              <a:t>Servicio de Salud Mental HEC</a:t>
            </a:r>
            <a:endParaRPr b="1">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lnSpc>
                <a:spcPct val="120000"/>
              </a:lnSpc>
              <a:spcBef>
                <a:spcPts val="0"/>
              </a:spcBef>
              <a:spcAft>
                <a:spcPts val="0"/>
              </a:spcAft>
              <a:buClr>
                <a:schemeClr val="dk1"/>
              </a:buClr>
              <a:buSzPts val="1100"/>
              <a:buFont typeface="Arial"/>
              <a:buNone/>
            </a:pPr>
            <a:r>
              <a:rPr lang="en-US" sz="1500">
                <a:solidFill>
                  <a:schemeClr val="lt1"/>
                </a:solidFill>
                <a:latin typeface="Encode Sans"/>
                <a:ea typeface="Encode Sans"/>
                <a:cs typeface="Encode Sans"/>
                <a:sym typeface="Encode Sans"/>
              </a:rPr>
              <a:t>Lic. Andreatta Paola (Coord)</a:t>
            </a:r>
            <a:endParaRPr sz="1500">
              <a:solidFill>
                <a:schemeClr val="lt1"/>
              </a:solidFill>
              <a:latin typeface="Encode Sans"/>
              <a:ea typeface="Encode Sans"/>
              <a:cs typeface="Encode Sans"/>
              <a:sym typeface="Encode Sans"/>
            </a:endParaRPr>
          </a:p>
          <a:p>
            <a:pPr indent="0" lvl="0" marL="0" rtl="0" algn="l">
              <a:lnSpc>
                <a:spcPct val="120000"/>
              </a:lnSpc>
              <a:spcBef>
                <a:spcPts val="0"/>
              </a:spcBef>
              <a:spcAft>
                <a:spcPts val="0"/>
              </a:spcAft>
              <a:buClr>
                <a:schemeClr val="dk1"/>
              </a:buClr>
              <a:buSzPts val="1100"/>
              <a:buFont typeface="Arial"/>
              <a:buNone/>
            </a:pPr>
            <a:r>
              <a:rPr lang="en-US" sz="1500">
                <a:solidFill>
                  <a:schemeClr val="lt1"/>
                </a:solidFill>
                <a:latin typeface="Encode Sans"/>
                <a:ea typeface="Encode Sans"/>
                <a:cs typeface="Encode Sans"/>
                <a:sym typeface="Encode Sans"/>
              </a:rPr>
              <a:t>Lic. Cáceres Vanina</a:t>
            </a:r>
            <a:endParaRPr sz="1500">
              <a:solidFill>
                <a:schemeClr val="lt1"/>
              </a:solidFill>
              <a:latin typeface="Encode Sans"/>
              <a:ea typeface="Encode Sans"/>
              <a:cs typeface="Encode Sans"/>
              <a:sym typeface="Encode Sans"/>
            </a:endParaRPr>
          </a:p>
          <a:p>
            <a:pPr indent="0" lvl="0" marL="0" rtl="0" algn="l">
              <a:lnSpc>
                <a:spcPct val="120000"/>
              </a:lnSpc>
              <a:spcBef>
                <a:spcPts val="0"/>
              </a:spcBef>
              <a:spcAft>
                <a:spcPts val="0"/>
              </a:spcAft>
              <a:buClr>
                <a:schemeClr val="dk1"/>
              </a:buClr>
              <a:buSzPts val="1100"/>
              <a:buFont typeface="Arial"/>
              <a:buNone/>
            </a:pPr>
            <a:r>
              <a:rPr lang="en-US" sz="1500">
                <a:solidFill>
                  <a:schemeClr val="lt1"/>
                </a:solidFill>
                <a:latin typeface="Encode Sans"/>
                <a:ea typeface="Encode Sans"/>
                <a:cs typeface="Encode Sans"/>
                <a:sym typeface="Encode Sans"/>
              </a:rPr>
              <a:t>Lic. Majewski Cintia </a:t>
            </a:r>
            <a:endParaRPr sz="1500">
              <a:solidFill>
                <a:schemeClr val="lt1"/>
              </a:solidFill>
              <a:latin typeface="Encode Sans"/>
              <a:ea typeface="Encode Sans"/>
              <a:cs typeface="Encode Sans"/>
              <a:sym typeface="Encode Sans"/>
            </a:endParaRPr>
          </a:p>
          <a:p>
            <a:pPr indent="0" lvl="0" marL="0" rtl="0" algn="l">
              <a:lnSpc>
                <a:spcPct val="120000"/>
              </a:lnSpc>
              <a:spcBef>
                <a:spcPts val="0"/>
              </a:spcBef>
              <a:spcAft>
                <a:spcPts val="0"/>
              </a:spcAft>
              <a:buClr>
                <a:schemeClr val="dk1"/>
              </a:buClr>
              <a:buSzPts val="1100"/>
              <a:buFont typeface="Arial"/>
              <a:buNone/>
            </a:pPr>
            <a:r>
              <a:rPr lang="en-US" sz="1500">
                <a:solidFill>
                  <a:schemeClr val="lt1"/>
                </a:solidFill>
                <a:latin typeface="Encode Sans"/>
                <a:ea typeface="Encode Sans"/>
                <a:cs typeface="Encode Sans"/>
                <a:sym typeface="Encode Sans"/>
              </a:rPr>
              <a:t>Dr. Rubbo Claudio</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rPr b="1" lang="en-US">
                <a:solidFill>
                  <a:srgbClr val="FD0B97"/>
                </a:solidFill>
                <a:latin typeface="Encode Sans"/>
                <a:ea typeface="Encode Sans"/>
                <a:cs typeface="Encode Sans"/>
                <a:sym typeface="Encode Sans"/>
              </a:rPr>
              <a:t>salud.mental@hospitalelcruce.org</a:t>
            </a:r>
            <a:endParaRPr b="1">
              <a:solidFill>
                <a:srgbClr val="FD0B97"/>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a:p>
            <a:pPr indent="0" lvl="0" marL="0" rtl="0" algn="l">
              <a:spcBef>
                <a:spcPts val="0"/>
              </a:spcBef>
              <a:spcAft>
                <a:spcPts val="0"/>
              </a:spcAft>
              <a:buNone/>
            </a:pPr>
            <a:r>
              <a:t/>
            </a:r>
            <a:endParaRPr>
              <a:solidFill>
                <a:schemeClr val="lt1"/>
              </a:solidFill>
              <a:latin typeface="Encode Sans"/>
              <a:ea typeface="Encode Sans"/>
              <a:cs typeface="Encode Sans"/>
              <a:sym typeface="Encode Sans"/>
            </a:endParaRPr>
          </a:p>
        </p:txBody>
      </p:sp>
    </p:spTree>
  </p:cSld>
  <p:clrMapOvr>
    <a:masterClrMapping/>
  </p:clrMapOvr>
</p:sld>
</file>

<file path=ppt/theme/theme1.xml><?xml version="1.0" encoding="utf-8"?>
<a:theme xmlns:a="http://schemas.openxmlformats.org/drawingml/2006/main" xmlns:r="http://schemas.openxmlformats.org/officeDocument/2006/relationships" name="Тема Office">
  <a:themeElements>
    <a:clrScheme name="Стандартная">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